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5334000" cy="7569200"/>
  <p:notesSz cx="5334000" cy="75692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00050" y="2344483"/>
            <a:ext cx="453390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00100" y="4235196"/>
            <a:ext cx="373380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266700" y="1739455"/>
            <a:ext cx="232029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2747010" y="1739455"/>
            <a:ext cx="232029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6700" y="302514"/>
            <a:ext cx="480060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6700" y="1739455"/>
            <a:ext cx="480060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813560" y="7033450"/>
            <a:ext cx="170688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266700" y="7033450"/>
            <a:ext cx="122682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3840480" y="7033450"/>
            <a:ext cx="122682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26744" y="684022"/>
            <a:ext cx="3875404" cy="12058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36195">
              <a:lnSpc>
                <a:spcPts val="1230"/>
              </a:lnSpc>
              <a:spcBef>
                <a:spcPts val="100"/>
              </a:spcBef>
            </a:pPr>
            <a:r>
              <a:rPr dirty="0" sz="1100">
                <a:latin typeface="Times New Roman"/>
                <a:cs typeface="Times New Roman"/>
              </a:rPr>
              <a:t>Міністерство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освіти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науки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України</a:t>
            </a:r>
            <a:endParaRPr sz="1100">
              <a:latin typeface="Times New Roman"/>
              <a:cs typeface="Times New Roman"/>
            </a:endParaRPr>
          </a:p>
          <a:p>
            <a:pPr algn="ctr" marL="12065" marR="5080">
              <a:lnSpc>
                <a:spcPts val="1140"/>
              </a:lnSpc>
              <a:spcBef>
                <a:spcPts val="100"/>
              </a:spcBef>
            </a:pPr>
            <a:r>
              <a:rPr dirty="0" sz="1100">
                <a:latin typeface="Times New Roman"/>
                <a:cs typeface="Times New Roman"/>
              </a:rPr>
              <a:t>Чернівецький</a:t>
            </a:r>
            <a:r>
              <a:rPr dirty="0" sz="1100" spc="-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національний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університет</a:t>
            </a:r>
            <a:r>
              <a:rPr dirty="0" sz="1100" spc="-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імені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Юрія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Федьковича </a:t>
            </a:r>
            <a:r>
              <a:rPr dirty="0" sz="1100">
                <a:latin typeface="Times New Roman"/>
                <a:cs typeface="Times New Roman"/>
              </a:rPr>
              <a:t>Факультет</a:t>
            </a:r>
            <a:r>
              <a:rPr dirty="0" sz="1100" spc="-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історії,</a:t>
            </a:r>
            <a:r>
              <a:rPr dirty="0" sz="1100" spc="-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політології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та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міжнародних</a:t>
            </a:r>
            <a:r>
              <a:rPr dirty="0" sz="1100" spc="-4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відносин</a:t>
            </a:r>
            <a:endParaRPr sz="1100">
              <a:latin typeface="Times New Roman"/>
              <a:cs typeface="Times New Roman"/>
            </a:endParaRPr>
          </a:p>
          <a:p>
            <a:pPr algn="ctr" marL="594360" marR="585470">
              <a:lnSpc>
                <a:spcPts val="1140"/>
              </a:lnSpc>
            </a:pPr>
            <a:r>
              <a:rPr dirty="0" sz="1100">
                <a:latin typeface="Times New Roman"/>
                <a:cs typeface="Times New Roman"/>
              </a:rPr>
              <a:t>Чернівецька</a:t>
            </a:r>
            <a:r>
              <a:rPr dirty="0" sz="1100" spc="-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обласна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військова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адміністрація </a:t>
            </a:r>
            <a:r>
              <a:rPr dirty="0" sz="1100">
                <a:latin typeface="Times New Roman"/>
                <a:cs typeface="Times New Roman"/>
              </a:rPr>
              <a:t>Чернівецька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обласна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рада</a:t>
            </a:r>
            <a:endParaRPr sz="1100">
              <a:latin typeface="Times New Roman"/>
              <a:cs typeface="Times New Roman"/>
            </a:endParaRPr>
          </a:p>
          <a:p>
            <a:pPr algn="ctr" marL="274320" marR="267970">
              <a:lnSpc>
                <a:spcPts val="1140"/>
              </a:lnSpc>
            </a:pPr>
            <a:r>
              <a:rPr dirty="0" sz="1100" spc="-10">
                <a:latin typeface="Times New Roman"/>
                <a:cs typeface="Times New Roman"/>
              </a:rPr>
              <a:t>Науково-</a:t>
            </a:r>
            <a:r>
              <a:rPr dirty="0" sz="1100">
                <a:latin typeface="Times New Roman"/>
                <a:cs typeface="Times New Roman"/>
              </a:rPr>
              <a:t>дослідний</a:t>
            </a:r>
            <a:r>
              <a:rPr dirty="0" sz="1100" spc="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Центр</a:t>
            </a:r>
            <a:r>
              <a:rPr dirty="0" sz="1100" spc="3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Буковинознавства</a:t>
            </a:r>
            <a:r>
              <a:rPr dirty="0" sz="1100" spc="2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(Чернівці) </a:t>
            </a:r>
            <a:r>
              <a:rPr dirty="0" sz="1100">
                <a:latin typeface="Times New Roman"/>
                <a:cs typeface="Times New Roman"/>
              </a:rPr>
              <a:t>Чернівецька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обласна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організація</a:t>
            </a:r>
            <a:endParaRPr sz="1100">
              <a:latin typeface="Times New Roman"/>
              <a:cs typeface="Times New Roman"/>
            </a:endParaRPr>
          </a:p>
          <a:p>
            <a:pPr algn="ctr">
              <a:lnSpc>
                <a:spcPts val="1120"/>
              </a:lnSpc>
            </a:pPr>
            <a:r>
              <a:rPr dirty="0" sz="1100">
                <a:latin typeface="Times New Roman"/>
                <a:cs typeface="Times New Roman"/>
              </a:rPr>
              <a:t>Національної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спілки</a:t>
            </a:r>
            <a:r>
              <a:rPr dirty="0" sz="1100" spc="-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краєзнавців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України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813612" y="3640963"/>
            <a:ext cx="3701415" cy="1368425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12700" marR="5080" indent="264795">
              <a:lnSpc>
                <a:spcPts val="1440"/>
              </a:lnSpc>
              <a:spcBef>
                <a:spcPts val="350"/>
              </a:spcBef>
            </a:pPr>
            <a:r>
              <a:rPr dirty="0" sz="1400" b="1">
                <a:latin typeface="Times New Roman"/>
                <a:cs typeface="Times New Roman"/>
              </a:rPr>
              <a:t>ХІV</a:t>
            </a:r>
            <a:r>
              <a:rPr dirty="0" sz="1400" spc="-55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БУКОВИНСЬКА</a:t>
            </a:r>
            <a:r>
              <a:rPr dirty="0" sz="1400" spc="-35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МІЖНАРОДНА ІСТОРИКО-</a:t>
            </a:r>
            <a:r>
              <a:rPr dirty="0" sz="1400" b="1">
                <a:latin typeface="Times New Roman"/>
                <a:cs typeface="Times New Roman"/>
              </a:rPr>
              <a:t>КРАЄЗНАВЧА</a:t>
            </a:r>
            <a:r>
              <a:rPr dirty="0" sz="1400" spc="10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КОНФЕРЕНЦІЯ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035"/>
              </a:spcBef>
            </a:pPr>
            <a:r>
              <a:rPr dirty="0" sz="1600" b="1">
                <a:latin typeface="Times New Roman"/>
                <a:cs typeface="Times New Roman"/>
              </a:rPr>
              <a:t>ТЕЗИ</a:t>
            </a:r>
            <a:r>
              <a:rPr dirty="0" sz="1600" spc="-55" b="1">
                <a:latin typeface="Times New Roman"/>
                <a:cs typeface="Times New Roman"/>
              </a:rPr>
              <a:t> </a:t>
            </a:r>
            <a:r>
              <a:rPr dirty="0" sz="1600" spc="-10" b="1">
                <a:latin typeface="Times New Roman"/>
                <a:cs typeface="Times New Roman"/>
              </a:rPr>
              <a:t>ДОПОВІДЕЙ</a:t>
            </a:r>
            <a:endParaRPr sz="1600">
              <a:latin typeface="Times New Roman"/>
              <a:cs typeface="Times New Roman"/>
            </a:endParaRPr>
          </a:p>
          <a:p>
            <a:pPr algn="ctr" marL="1270">
              <a:lnSpc>
                <a:spcPct val="100000"/>
              </a:lnSpc>
              <a:spcBef>
                <a:spcPts val="1325"/>
              </a:spcBef>
            </a:pPr>
            <a:r>
              <a:rPr dirty="0" sz="1200" b="1">
                <a:latin typeface="Times New Roman"/>
                <a:cs typeface="Times New Roman"/>
              </a:rPr>
              <a:t>Чернівці, 27 –</a:t>
            </a:r>
            <a:r>
              <a:rPr dirty="0" sz="1200" spc="-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28 жовтня</a:t>
            </a:r>
            <a:r>
              <a:rPr dirty="0" sz="1200" spc="-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2023 </a:t>
            </a:r>
            <a:r>
              <a:rPr dirty="0" sz="1200" spc="-25" b="1">
                <a:latin typeface="Times New Roman"/>
                <a:cs typeface="Times New Roman"/>
              </a:rPr>
              <a:t>р.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141347" y="6378651"/>
            <a:ext cx="10471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Чернівці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– </a:t>
            </a:r>
            <a:r>
              <a:rPr dirty="0" sz="1200" spc="-20">
                <a:latin typeface="Times New Roman"/>
                <a:cs typeface="Times New Roman"/>
              </a:rPr>
              <a:t>2023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2885" y="5467350"/>
            <a:ext cx="2339340" cy="233680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6450" y="2284286"/>
            <a:ext cx="3714750" cy="124758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71880" y="688594"/>
            <a:ext cx="4071620" cy="641858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r" marL="2397760" marR="25400" indent="139700">
              <a:lnSpc>
                <a:spcPts val="1260"/>
              </a:lnSpc>
              <a:spcBef>
                <a:spcPts val="195"/>
              </a:spcBef>
            </a:pPr>
            <a:r>
              <a:rPr dirty="0" sz="1100" spc="-10" b="1">
                <a:latin typeface="Times New Roman"/>
                <a:cs typeface="Times New Roman"/>
              </a:rPr>
              <a:t>Лілія</a:t>
            </a:r>
            <a:r>
              <a:rPr dirty="0" sz="1100" spc="-40" b="1">
                <a:latin typeface="Times New Roman"/>
                <a:cs typeface="Times New Roman"/>
              </a:rPr>
              <a:t> </a:t>
            </a:r>
            <a:r>
              <a:rPr dirty="0" sz="1100" spc="-10" b="1">
                <a:latin typeface="Times New Roman"/>
                <a:cs typeface="Times New Roman"/>
              </a:rPr>
              <a:t>Дробіна</a:t>
            </a:r>
            <a:r>
              <a:rPr dirty="0" sz="1100" spc="-10" i="1">
                <a:latin typeface="Times New Roman"/>
                <a:cs typeface="Times New Roman"/>
              </a:rPr>
              <a:t>(Чернівці),</a:t>
            </a:r>
            <a:r>
              <a:rPr dirty="0" sz="1100" spc="-10" i="1">
                <a:latin typeface="Times New Roman"/>
                <a:cs typeface="Times New Roman"/>
              </a:rPr>
              <a:t> </a:t>
            </a:r>
            <a:r>
              <a:rPr dirty="0" sz="1100" b="1">
                <a:latin typeface="Times New Roman"/>
                <a:cs typeface="Times New Roman"/>
              </a:rPr>
              <a:t>Галина</a:t>
            </a:r>
            <a:r>
              <a:rPr dirty="0" sz="1100" spc="-55" b="1">
                <a:latin typeface="Times New Roman"/>
                <a:cs typeface="Times New Roman"/>
              </a:rPr>
              <a:t> </a:t>
            </a:r>
            <a:r>
              <a:rPr dirty="0" sz="1100" b="1">
                <a:latin typeface="Times New Roman"/>
                <a:cs typeface="Times New Roman"/>
              </a:rPr>
              <a:t>Яценюк</a:t>
            </a:r>
            <a:r>
              <a:rPr dirty="0" sz="1100" spc="-40" b="1">
                <a:latin typeface="Times New Roman"/>
                <a:cs typeface="Times New Roman"/>
              </a:rPr>
              <a:t> </a:t>
            </a:r>
            <a:r>
              <a:rPr dirty="0" sz="1100" spc="-10" i="1">
                <a:latin typeface="Times New Roman"/>
                <a:cs typeface="Times New Roman"/>
              </a:rPr>
              <a:t>(Чернівці)</a:t>
            </a:r>
            <a:endParaRPr sz="1100">
              <a:latin typeface="Times New Roman"/>
              <a:cs typeface="Times New Roman"/>
            </a:endParaRPr>
          </a:p>
          <a:p>
            <a:pPr marL="57785" marR="59055" indent="328930">
              <a:lnSpc>
                <a:spcPts val="1260"/>
              </a:lnSpc>
              <a:spcBef>
                <a:spcPts val="35"/>
              </a:spcBef>
            </a:pPr>
            <a:r>
              <a:rPr dirty="0" sz="1100" b="1">
                <a:latin typeface="Times New Roman"/>
                <a:cs typeface="Times New Roman"/>
              </a:rPr>
              <a:t>ДІЯЛЬНІСТЬ</a:t>
            </a:r>
            <a:r>
              <a:rPr dirty="0" sz="1100" spc="-40" b="1">
                <a:latin typeface="Times New Roman"/>
                <a:cs typeface="Times New Roman"/>
              </a:rPr>
              <a:t> </a:t>
            </a:r>
            <a:r>
              <a:rPr dirty="0" sz="1100" b="1">
                <a:latin typeface="Times New Roman"/>
                <a:cs typeface="Times New Roman"/>
              </a:rPr>
              <a:t>УРЯДІВ</a:t>
            </a:r>
            <a:r>
              <a:rPr dirty="0" sz="1100" spc="-45" b="1">
                <a:latin typeface="Times New Roman"/>
                <a:cs typeface="Times New Roman"/>
              </a:rPr>
              <a:t> </a:t>
            </a:r>
            <a:r>
              <a:rPr dirty="0" sz="1100" b="1">
                <a:latin typeface="Times New Roman"/>
                <a:cs typeface="Times New Roman"/>
              </a:rPr>
              <a:t>ГАЛИЧИНИ</a:t>
            </a:r>
            <a:r>
              <a:rPr dirty="0" sz="1100" spc="-30" b="1">
                <a:latin typeface="Times New Roman"/>
                <a:cs typeface="Times New Roman"/>
              </a:rPr>
              <a:t> </a:t>
            </a:r>
            <a:r>
              <a:rPr dirty="0" sz="1100" b="1">
                <a:latin typeface="Times New Roman"/>
                <a:cs typeface="Times New Roman"/>
              </a:rPr>
              <a:t>І</a:t>
            </a:r>
            <a:r>
              <a:rPr dirty="0" sz="1100" spc="-35" b="1">
                <a:latin typeface="Times New Roman"/>
                <a:cs typeface="Times New Roman"/>
              </a:rPr>
              <a:t> </a:t>
            </a:r>
            <a:r>
              <a:rPr dirty="0" sz="1100" spc="-10" b="1">
                <a:latin typeface="Times New Roman"/>
                <a:cs typeface="Times New Roman"/>
              </a:rPr>
              <a:t>БУКОВИНИ НАПРАВЛЕНА</a:t>
            </a:r>
            <a:r>
              <a:rPr dirty="0" sz="1100" spc="-35" b="1">
                <a:latin typeface="Times New Roman"/>
                <a:cs typeface="Times New Roman"/>
              </a:rPr>
              <a:t> </a:t>
            </a:r>
            <a:r>
              <a:rPr dirty="0" sz="1100" b="1">
                <a:latin typeface="Times New Roman"/>
                <a:cs typeface="Times New Roman"/>
              </a:rPr>
              <a:t>НА</a:t>
            </a:r>
            <a:r>
              <a:rPr dirty="0" sz="1100" spc="-5" b="1">
                <a:latin typeface="Times New Roman"/>
                <a:cs typeface="Times New Roman"/>
              </a:rPr>
              <a:t> </a:t>
            </a:r>
            <a:r>
              <a:rPr dirty="0" sz="1100" spc="-10" b="1">
                <a:latin typeface="Times New Roman"/>
                <a:cs typeface="Times New Roman"/>
              </a:rPr>
              <a:t>ОБ’ЄДНАННЯ</a:t>
            </a:r>
            <a:r>
              <a:rPr dirty="0" sz="1100" spc="5" b="1">
                <a:latin typeface="Times New Roman"/>
                <a:cs typeface="Times New Roman"/>
              </a:rPr>
              <a:t> </a:t>
            </a:r>
            <a:r>
              <a:rPr dirty="0" sz="1100" spc="-10" b="1">
                <a:latin typeface="Times New Roman"/>
                <a:cs typeface="Times New Roman"/>
              </a:rPr>
              <a:t>УКРАЇНСЬКИХ</a:t>
            </a:r>
            <a:r>
              <a:rPr dirty="0" sz="1100" spc="-20" b="1">
                <a:latin typeface="Times New Roman"/>
                <a:cs typeface="Times New Roman"/>
              </a:rPr>
              <a:t> </a:t>
            </a:r>
            <a:r>
              <a:rPr dirty="0" sz="1100" spc="-10" b="1">
                <a:latin typeface="Times New Roman"/>
                <a:cs typeface="Times New Roman"/>
              </a:rPr>
              <a:t>ЗЕМЕЛЬ</a:t>
            </a:r>
            <a:endParaRPr sz="1100">
              <a:latin typeface="Times New Roman"/>
              <a:cs typeface="Times New Roman"/>
            </a:endParaRPr>
          </a:p>
          <a:p>
            <a:pPr algn="ctr">
              <a:lnSpc>
                <a:spcPts val="1215"/>
              </a:lnSpc>
            </a:pPr>
            <a:r>
              <a:rPr dirty="0" sz="1100" b="1">
                <a:latin typeface="Times New Roman"/>
                <a:cs typeface="Times New Roman"/>
              </a:rPr>
              <a:t>(1918 –</a:t>
            </a:r>
            <a:r>
              <a:rPr dirty="0" sz="1100" spc="-15" b="1">
                <a:latin typeface="Times New Roman"/>
                <a:cs typeface="Times New Roman"/>
              </a:rPr>
              <a:t> </a:t>
            </a:r>
            <a:r>
              <a:rPr dirty="0" sz="1100" b="1">
                <a:latin typeface="Times New Roman"/>
                <a:cs typeface="Times New Roman"/>
              </a:rPr>
              <a:t>1919 </a:t>
            </a:r>
            <a:r>
              <a:rPr dirty="0" sz="1100" spc="-20" b="1">
                <a:latin typeface="Times New Roman"/>
                <a:cs typeface="Times New Roman"/>
              </a:rPr>
              <a:t>рр.)</a:t>
            </a:r>
            <a:endParaRPr sz="1100">
              <a:latin typeface="Times New Roman"/>
              <a:cs typeface="Times New Roman"/>
            </a:endParaRPr>
          </a:p>
          <a:p>
            <a:pPr algn="ctr" marL="196850" marR="200025">
              <a:lnSpc>
                <a:spcPts val="1260"/>
              </a:lnSpc>
              <a:spcBef>
                <a:spcPts val="70"/>
              </a:spcBef>
            </a:pPr>
            <a:r>
              <a:rPr dirty="0" sz="1100" b="1">
                <a:latin typeface="Times New Roman"/>
                <a:cs typeface="Times New Roman"/>
              </a:rPr>
              <a:t>(НА</a:t>
            </a:r>
            <a:r>
              <a:rPr dirty="0" sz="1100" spc="-60" b="1">
                <a:latin typeface="Times New Roman"/>
                <a:cs typeface="Times New Roman"/>
              </a:rPr>
              <a:t> </a:t>
            </a:r>
            <a:r>
              <a:rPr dirty="0" sz="1100" b="1">
                <a:latin typeface="Times New Roman"/>
                <a:cs typeface="Times New Roman"/>
              </a:rPr>
              <a:t>ОСНОВІ</a:t>
            </a:r>
            <a:r>
              <a:rPr dirty="0" sz="1100" spc="-25" b="1">
                <a:latin typeface="Times New Roman"/>
                <a:cs typeface="Times New Roman"/>
              </a:rPr>
              <a:t> </a:t>
            </a:r>
            <a:r>
              <a:rPr dirty="0" sz="1100" spc="-10" b="1">
                <a:latin typeface="Times New Roman"/>
                <a:cs typeface="Times New Roman"/>
              </a:rPr>
              <a:t>СПОГАДІВ</a:t>
            </a:r>
            <a:r>
              <a:rPr dirty="0" sz="1100" spc="-30" b="1">
                <a:latin typeface="Times New Roman"/>
                <a:cs typeface="Times New Roman"/>
              </a:rPr>
              <a:t> </a:t>
            </a:r>
            <a:r>
              <a:rPr dirty="0" sz="1100" spc="-10" b="1">
                <a:latin typeface="Times New Roman"/>
                <a:cs typeface="Times New Roman"/>
              </a:rPr>
              <a:t>ГАЛИЦЬКОГО</a:t>
            </a:r>
            <a:r>
              <a:rPr dirty="0" sz="1100" spc="-15" b="1">
                <a:latin typeface="Times New Roman"/>
                <a:cs typeface="Times New Roman"/>
              </a:rPr>
              <a:t> </a:t>
            </a:r>
            <a:r>
              <a:rPr dirty="0" sz="1100" spc="-10" b="1">
                <a:latin typeface="Times New Roman"/>
                <a:cs typeface="Times New Roman"/>
              </a:rPr>
              <a:t>ДИПЛОМАТА </a:t>
            </a:r>
            <a:r>
              <a:rPr dirty="0" sz="1100" b="1">
                <a:latin typeface="Times New Roman"/>
                <a:cs typeface="Times New Roman"/>
              </a:rPr>
              <a:t>ЛОНГИНА</a:t>
            </a:r>
            <a:r>
              <a:rPr dirty="0" sz="1100" spc="-50" b="1">
                <a:latin typeface="Times New Roman"/>
                <a:cs typeface="Times New Roman"/>
              </a:rPr>
              <a:t> </a:t>
            </a:r>
            <a:r>
              <a:rPr dirty="0" sz="1100" spc="-10" b="1">
                <a:latin typeface="Times New Roman"/>
                <a:cs typeface="Times New Roman"/>
              </a:rPr>
              <a:t>ЦЕГЕЛЬСЬКОГО)</a:t>
            </a:r>
            <a:endParaRPr sz="1100">
              <a:latin typeface="Times New Roman"/>
              <a:cs typeface="Times New Roman"/>
            </a:endParaRPr>
          </a:p>
          <a:p>
            <a:pPr algn="r" marR="6985">
              <a:lnSpc>
                <a:spcPts val="1205"/>
              </a:lnSpc>
              <a:tabLst>
                <a:tab pos="629285" algn="l"/>
                <a:tab pos="961390" algn="l"/>
                <a:tab pos="1249680" algn="l"/>
                <a:tab pos="1774189" algn="l"/>
                <a:tab pos="2557780" algn="l"/>
                <a:tab pos="3019425" algn="l"/>
                <a:tab pos="3213100" algn="l"/>
              </a:tabLst>
            </a:pPr>
            <a:r>
              <a:rPr dirty="0" sz="1100" spc="-10">
                <a:latin typeface="Times New Roman"/>
                <a:cs typeface="Times New Roman"/>
              </a:rPr>
              <a:t>Початок</a:t>
            </a:r>
            <a:r>
              <a:rPr dirty="0" sz="1100">
                <a:latin typeface="Times New Roman"/>
                <a:cs typeface="Times New Roman"/>
              </a:rPr>
              <a:t>	</a:t>
            </a:r>
            <a:r>
              <a:rPr dirty="0" sz="1100" spc="-25">
                <a:latin typeface="Times New Roman"/>
                <a:cs typeface="Times New Roman"/>
              </a:rPr>
              <a:t>ХХ</a:t>
            </a:r>
            <a:r>
              <a:rPr dirty="0" sz="1100">
                <a:latin typeface="Times New Roman"/>
                <a:cs typeface="Times New Roman"/>
              </a:rPr>
              <a:t>	</a:t>
            </a:r>
            <a:r>
              <a:rPr dirty="0" sz="1100" spc="-25">
                <a:latin typeface="Times New Roman"/>
                <a:cs typeface="Times New Roman"/>
              </a:rPr>
              <a:t>ст.</a:t>
            </a:r>
            <a:r>
              <a:rPr dirty="0" sz="1100">
                <a:latin typeface="Times New Roman"/>
                <a:cs typeface="Times New Roman"/>
              </a:rPr>
              <a:t>	</a:t>
            </a:r>
            <a:r>
              <a:rPr dirty="0" sz="1100" spc="-10">
                <a:latin typeface="Times New Roman"/>
                <a:cs typeface="Times New Roman"/>
              </a:rPr>
              <a:t>приніс</a:t>
            </a:r>
            <a:r>
              <a:rPr dirty="0" sz="1100">
                <a:latin typeface="Times New Roman"/>
                <a:cs typeface="Times New Roman"/>
              </a:rPr>
              <a:t>	</a:t>
            </a:r>
            <a:r>
              <a:rPr dirty="0" sz="1100" spc="-10">
                <a:latin typeface="Times New Roman"/>
                <a:cs typeface="Times New Roman"/>
              </a:rPr>
              <a:t>радикальні</a:t>
            </a:r>
            <a:r>
              <a:rPr dirty="0" sz="1100">
                <a:latin typeface="Times New Roman"/>
                <a:cs typeface="Times New Roman"/>
              </a:rPr>
              <a:t>	</a:t>
            </a:r>
            <a:r>
              <a:rPr dirty="0" sz="1100" spc="-20">
                <a:latin typeface="Times New Roman"/>
                <a:cs typeface="Times New Roman"/>
              </a:rPr>
              <a:t>зміни</a:t>
            </a:r>
            <a:r>
              <a:rPr dirty="0" sz="1100">
                <a:latin typeface="Times New Roman"/>
                <a:cs typeface="Times New Roman"/>
              </a:rPr>
              <a:t>	</a:t>
            </a:r>
            <a:r>
              <a:rPr dirty="0" sz="1100" spc="-50">
                <a:latin typeface="Times New Roman"/>
                <a:cs typeface="Times New Roman"/>
              </a:rPr>
              <a:t>в</a:t>
            </a:r>
            <a:r>
              <a:rPr dirty="0" sz="1100">
                <a:latin typeface="Times New Roman"/>
                <a:cs typeface="Times New Roman"/>
              </a:rPr>
              <a:t>	</a:t>
            </a:r>
            <a:r>
              <a:rPr dirty="0" sz="1100" spc="-10">
                <a:latin typeface="Times New Roman"/>
                <a:cs typeface="Times New Roman"/>
              </a:rPr>
              <a:t>українське</a:t>
            </a:r>
            <a:endParaRPr sz="1100">
              <a:latin typeface="Times New Roman"/>
              <a:cs typeface="Times New Roman"/>
            </a:endParaRPr>
          </a:p>
          <a:p>
            <a:pPr algn="r" marL="29209" marR="5080" indent="99060">
              <a:lnSpc>
                <a:spcPct val="95800"/>
              </a:lnSpc>
              <a:spcBef>
                <a:spcPts val="30"/>
              </a:spcBef>
              <a:tabLst>
                <a:tab pos="638810" algn="l"/>
                <a:tab pos="1498600" algn="l"/>
                <a:tab pos="2393315" algn="l"/>
                <a:tab pos="2893060" algn="l"/>
                <a:tab pos="3701415" algn="l"/>
              </a:tabLst>
            </a:pPr>
            <a:r>
              <a:rPr dirty="0" sz="1100">
                <a:latin typeface="Times New Roman"/>
                <a:cs typeface="Times New Roman"/>
              </a:rPr>
              <a:t>суспільство.</a:t>
            </a:r>
            <a:r>
              <a:rPr dirty="0" sz="1100" spc="3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Саме</a:t>
            </a:r>
            <a:r>
              <a:rPr dirty="0" sz="1100" spc="3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3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цей</a:t>
            </a:r>
            <a:r>
              <a:rPr dirty="0" sz="1100" spc="3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період</a:t>
            </a:r>
            <a:r>
              <a:rPr dirty="0" sz="1100" spc="3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спостерігається</a:t>
            </a:r>
            <a:r>
              <a:rPr dirty="0" sz="1100" spc="37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максимальна </a:t>
            </a:r>
            <a:r>
              <a:rPr dirty="0" sz="1100">
                <a:latin typeface="Times New Roman"/>
                <a:cs typeface="Times New Roman"/>
              </a:rPr>
              <a:t>активізація</a:t>
            </a:r>
            <a:r>
              <a:rPr dirty="0" sz="1100" spc="1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громадського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руху;</a:t>
            </a:r>
            <a:r>
              <a:rPr dirty="0" sz="1100" spc="1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виникає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цілий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ряд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політичних </a:t>
            </a:r>
            <a:r>
              <a:rPr dirty="0" sz="1100">
                <a:latin typeface="Times New Roman"/>
                <a:cs typeface="Times New Roman"/>
              </a:rPr>
              <a:t>партій,</a:t>
            </a:r>
            <a:r>
              <a:rPr dirty="0" sz="1100" spc="-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громадських</a:t>
            </a:r>
            <a:r>
              <a:rPr dirty="0" sz="1100" spc="-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організацій,</a:t>
            </a:r>
            <a:r>
              <a:rPr dirty="0" sz="1100" spc="-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різного</a:t>
            </a:r>
            <a:r>
              <a:rPr dirty="0" sz="1100" spc="-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спрямування;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формується </a:t>
            </a:r>
            <a:r>
              <a:rPr dirty="0" sz="1100">
                <a:latin typeface="Times New Roman"/>
                <a:cs typeface="Times New Roman"/>
              </a:rPr>
              <a:t>власний</a:t>
            </a:r>
            <a:r>
              <a:rPr dirty="0" sz="1100" spc="3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український</a:t>
            </a:r>
            <a:r>
              <a:rPr dirty="0" sz="1100" spc="3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уряд.</a:t>
            </a:r>
            <a:r>
              <a:rPr dirty="0" sz="1100" spc="3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Кожна</a:t>
            </a:r>
            <a:r>
              <a:rPr dirty="0" sz="1100" spc="3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політична</a:t>
            </a:r>
            <a:r>
              <a:rPr dirty="0" sz="1100" spc="3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сила,</a:t>
            </a:r>
            <a:r>
              <a:rPr dirty="0" sz="1100" spc="3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та</a:t>
            </a:r>
            <a:r>
              <a:rPr dirty="0" sz="1100" spc="37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кожен </a:t>
            </a:r>
            <a:r>
              <a:rPr dirty="0" sz="1100">
                <a:latin typeface="Times New Roman"/>
                <a:cs typeface="Times New Roman"/>
              </a:rPr>
              <a:t>представник</a:t>
            </a:r>
            <a:r>
              <a:rPr dirty="0" sz="1100" spc="1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новоутвореного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українського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уряду</a:t>
            </a:r>
            <a:r>
              <a:rPr dirty="0" sz="1100" spc="1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які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виникали, </a:t>
            </a:r>
            <a:r>
              <a:rPr dirty="0" sz="1100">
                <a:latin typeface="Times New Roman"/>
                <a:cs typeface="Times New Roman"/>
              </a:rPr>
              <a:t>прагнула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змін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політичному</a:t>
            </a:r>
            <a:r>
              <a:rPr dirty="0" sz="1100" spc="1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та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державному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житті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України. </a:t>
            </a:r>
            <a:r>
              <a:rPr dirty="0" sz="1100">
                <a:latin typeface="Times New Roman"/>
                <a:cs typeface="Times New Roman"/>
              </a:rPr>
              <a:t>Одним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ключових</a:t>
            </a:r>
            <a:r>
              <a:rPr dirty="0" sz="1100" spc="1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питань,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яке</a:t>
            </a:r>
            <a:r>
              <a:rPr dirty="0" sz="1100" spc="1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поставало</a:t>
            </a:r>
            <a:r>
              <a:rPr dirty="0" sz="1100" spc="1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перед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українськими </a:t>
            </a:r>
            <a:r>
              <a:rPr dirty="0" sz="1100">
                <a:latin typeface="Times New Roman"/>
                <a:cs typeface="Times New Roman"/>
              </a:rPr>
              <a:t>політиками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–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об’єднання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всіх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українських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земель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єдину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державу. </a:t>
            </a:r>
            <a:r>
              <a:rPr dirty="0" sz="1100">
                <a:latin typeface="Times New Roman"/>
                <a:cs typeface="Times New Roman"/>
              </a:rPr>
              <a:t>Особливо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чітко</a:t>
            </a:r>
            <a:r>
              <a:rPr dirty="0" sz="1100" spc="1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це</a:t>
            </a:r>
            <a:r>
              <a:rPr dirty="0" sz="1100" spc="1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бажання</a:t>
            </a:r>
            <a:r>
              <a:rPr dirty="0" sz="1100" spc="1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прослідковується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період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1917- </a:t>
            </a:r>
            <a:r>
              <a:rPr dirty="0" sz="1100">
                <a:latin typeface="Times New Roman"/>
                <a:cs typeface="Times New Roman"/>
              </a:rPr>
              <a:t>1921</a:t>
            </a:r>
            <a:r>
              <a:rPr dirty="0" sz="1100" spc="1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рр.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–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час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української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революції,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час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створення</a:t>
            </a:r>
            <a:r>
              <a:rPr dirty="0" sz="1100" spc="15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українських урядів:</a:t>
            </a:r>
            <a:r>
              <a:rPr dirty="0" sz="1100">
                <a:latin typeface="Times New Roman"/>
                <a:cs typeface="Times New Roman"/>
              </a:rPr>
              <a:t>	</a:t>
            </a:r>
            <a:r>
              <a:rPr dirty="0" sz="1100" spc="-10">
                <a:latin typeface="Times New Roman"/>
                <a:cs typeface="Times New Roman"/>
              </a:rPr>
              <a:t>Українська</a:t>
            </a:r>
            <a:r>
              <a:rPr dirty="0" sz="1100">
                <a:latin typeface="Times New Roman"/>
                <a:cs typeface="Times New Roman"/>
              </a:rPr>
              <a:t>	</a:t>
            </a:r>
            <a:r>
              <a:rPr dirty="0" sz="1100" spc="-10">
                <a:latin typeface="Times New Roman"/>
                <a:cs typeface="Times New Roman"/>
              </a:rPr>
              <a:t>Центральна</a:t>
            </a:r>
            <a:r>
              <a:rPr dirty="0" sz="1100">
                <a:latin typeface="Times New Roman"/>
                <a:cs typeface="Times New Roman"/>
              </a:rPr>
              <a:t>	</a:t>
            </a:r>
            <a:r>
              <a:rPr dirty="0" sz="1100" spc="-10">
                <a:latin typeface="Times New Roman"/>
                <a:cs typeface="Times New Roman"/>
              </a:rPr>
              <a:t>Рада,</a:t>
            </a:r>
            <a:r>
              <a:rPr dirty="0" sz="1100">
                <a:latin typeface="Times New Roman"/>
                <a:cs typeface="Times New Roman"/>
              </a:rPr>
              <a:t>	</a:t>
            </a:r>
            <a:r>
              <a:rPr dirty="0" sz="1100" spc="-10">
                <a:latin typeface="Times New Roman"/>
                <a:cs typeface="Times New Roman"/>
              </a:rPr>
              <a:t>Гетьманат</a:t>
            </a:r>
            <a:r>
              <a:rPr dirty="0" sz="1100">
                <a:latin typeface="Times New Roman"/>
                <a:cs typeface="Times New Roman"/>
              </a:rPr>
              <a:t>	</a:t>
            </a:r>
            <a:r>
              <a:rPr dirty="0" sz="1100" spc="-20">
                <a:latin typeface="Times New Roman"/>
                <a:cs typeface="Times New Roman"/>
              </a:rPr>
              <a:t>Павла </a:t>
            </a:r>
            <a:r>
              <a:rPr dirty="0" sz="1100">
                <a:latin typeface="Times New Roman"/>
                <a:cs typeface="Times New Roman"/>
              </a:rPr>
              <a:t>Скоропадського,</a:t>
            </a:r>
            <a:r>
              <a:rPr dirty="0" sz="1100" spc="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Директорія,</a:t>
            </a:r>
            <a:r>
              <a:rPr dirty="0" sz="1100" spc="11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уряд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Західноукраїнської</a:t>
            </a:r>
            <a:r>
              <a:rPr dirty="0" sz="1100" spc="13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Республіки</a:t>
            </a:r>
            <a:endParaRPr sz="1100">
              <a:latin typeface="Times New Roman"/>
              <a:cs typeface="Times New Roman"/>
            </a:endParaRPr>
          </a:p>
          <a:p>
            <a:pPr algn="just" marL="12700">
              <a:lnSpc>
                <a:spcPts val="1235"/>
              </a:lnSpc>
            </a:pPr>
            <a:r>
              <a:rPr dirty="0" sz="1100">
                <a:latin typeface="Times New Roman"/>
                <a:cs typeface="Times New Roman"/>
              </a:rPr>
              <a:t>(ЗУНР),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Український Крайовий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комітет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Буковини.</a:t>
            </a:r>
            <a:endParaRPr sz="1100">
              <a:latin typeface="Times New Roman"/>
              <a:cs typeface="Times New Roman"/>
            </a:endParaRPr>
          </a:p>
          <a:p>
            <a:pPr algn="just" marL="12700" marR="5715" indent="179705">
              <a:lnSpc>
                <a:spcPct val="95800"/>
              </a:lnSpc>
              <a:spcBef>
                <a:spcPts val="35"/>
              </a:spcBef>
            </a:pPr>
            <a:r>
              <a:rPr dirty="0" sz="1100">
                <a:latin typeface="Times New Roman"/>
                <a:cs typeface="Times New Roman"/>
              </a:rPr>
              <a:t>Одним</a:t>
            </a:r>
            <a:r>
              <a:rPr dirty="0" sz="1100" spc="13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із</a:t>
            </a:r>
            <a:r>
              <a:rPr dirty="0" sz="1100" spc="13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активних</a:t>
            </a:r>
            <a:r>
              <a:rPr dirty="0" sz="1100" spc="13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учасників</a:t>
            </a:r>
            <a:r>
              <a:rPr dirty="0" sz="1100" spc="13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національної</a:t>
            </a:r>
            <a:r>
              <a:rPr dirty="0" sz="1100" spc="14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революції</a:t>
            </a:r>
            <a:r>
              <a:rPr dirty="0" sz="1100" spc="130">
                <a:latin typeface="Times New Roman"/>
                <a:cs typeface="Times New Roman"/>
              </a:rPr>
              <a:t>  </a:t>
            </a:r>
            <a:r>
              <a:rPr dirty="0" sz="1100" spc="-25">
                <a:latin typeface="Times New Roman"/>
                <a:cs typeface="Times New Roman"/>
              </a:rPr>
              <a:t>був </a:t>
            </a:r>
            <a:r>
              <a:rPr dirty="0" sz="1100">
                <a:latin typeface="Times New Roman"/>
                <a:cs typeface="Times New Roman"/>
              </a:rPr>
              <a:t>галицький</a:t>
            </a:r>
            <a:r>
              <a:rPr dirty="0" sz="1100" spc="2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дипломат</a:t>
            </a:r>
            <a:r>
              <a:rPr dirty="0" sz="1100" spc="2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–</a:t>
            </a:r>
            <a:r>
              <a:rPr dirty="0" sz="1100" spc="2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Лонгин</a:t>
            </a:r>
            <a:r>
              <a:rPr dirty="0" sz="1100" spc="229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Цегельський,</a:t>
            </a:r>
            <a:r>
              <a:rPr dirty="0" sz="1100" spc="2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який</a:t>
            </a:r>
            <a:r>
              <a:rPr dirty="0" sz="1100" spc="2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ще</a:t>
            </a:r>
            <a:r>
              <a:rPr dirty="0" sz="1100" spc="2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2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1900</a:t>
            </a:r>
            <a:r>
              <a:rPr dirty="0" sz="1100" spc="240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р., </a:t>
            </a:r>
            <a:r>
              <a:rPr dirty="0" sz="1100">
                <a:latin typeface="Times New Roman"/>
                <a:cs typeface="Times New Roman"/>
              </a:rPr>
              <a:t>виступаючи</a:t>
            </a:r>
            <a:r>
              <a:rPr dirty="0" sz="1100" spc="229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на</a:t>
            </a:r>
            <a:r>
              <a:rPr dirty="0" sz="1100" spc="23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студентському</a:t>
            </a:r>
            <a:r>
              <a:rPr dirty="0" sz="1100" spc="23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віче</a:t>
            </a:r>
            <a:r>
              <a:rPr dirty="0" sz="1100" spc="229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у</a:t>
            </a:r>
            <a:r>
              <a:rPr dirty="0" sz="1100" spc="23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Львові</a:t>
            </a:r>
            <a:r>
              <a:rPr dirty="0" sz="1100" spc="24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закликав</a:t>
            </a:r>
            <a:r>
              <a:rPr dirty="0" sz="1100" spc="235">
                <a:latin typeface="Times New Roman"/>
                <a:cs typeface="Times New Roman"/>
              </a:rPr>
              <a:t>  </a:t>
            </a:r>
            <a:r>
              <a:rPr dirty="0" sz="1100" spc="-25">
                <a:latin typeface="Times New Roman"/>
                <a:cs typeface="Times New Roman"/>
              </a:rPr>
              <a:t>до </a:t>
            </a:r>
            <a:r>
              <a:rPr dirty="0" sz="1100">
                <a:latin typeface="Times New Roman"/>
                <a:cs typeface="Times New Roman"/>
              </a:rPr>
              <a:t>об’єднання</a:t>
            </a:r>
            <a:r>
              <a:rPr dirty="0" sz="1100" spc="21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всіх</a:t>
            </a:r>
            <a:r>
              <a:rPr dirty="0" sz="1100" spc="22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Українських</a:t>
            </a:r>
            <a:r>
              <a:rPr dirty="0" sz="1100" spc="21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земель:</a:t>
            </a:r>
            <a:r>
              <a:rPr dirty="0" sz="1100" spc="22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«Залишається</a:t>
            </a:r>
            <a:r>
              <a:rPr dirty="0" sz="1100" spc="22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одне</a:t>
            </a:r>
            <a:r>
              <a:rPr dirty="0" sz="1100" spc="220">
                <a:latin typeface="Times New Roman"/>
                <a:cs typeface="Times New Roman"/>
              </a:rPr>
              <a:t>  </a:t>
            </a:r>
            <a:r>
              <a:rPr dirty="0" sz="1100" spc="-50">
                <a:latin typeface="Times New Roman"/>
                <a:cs typeface="Times New Roman"/>
              </a:rPr>
              <a:t>– </a:t>
            </a:r>
            <a:r>
              <a:rPr dirty="0" sz="1100">
                <a:latin typeface="Times New Roman"/>
                <a:cs typeface="Times New Roman"/>
              </a:rPr>
              <a:t>створити</a:t>
            </a:r>
            <a:r>
              <a:rPr dirty="0" sz="1100" spc="28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свій</a:t>
            </a:r>
            <a:r>
              <a:rPr dirty="0" sz="1100" spc="28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власний</a:t>
            </a:r>
            <a:r>
              <a:rPr dirty="0" sz="1100" spc="28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державний</a:t>
            </a:r>
            <a:r>
              <a:rPr dirty="0" sz="1100" spc="28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організм,</a:t>
            </a:r>
            <a:r>
              <a:rPr dirty="0" sz="1100" spc="28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свою</a:t>
            </a:r>
            <a:r>
              <a:rPr dirty="0" sz="1100" spc="285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власну </a:t>
            </a:r>
            <a:r>
              <a:rPr dirty="0" sz="1100">
                <a:latin typeface="Times New Roman"/>
                <a:cs typeface="Times New Roman"/>
              </a:rPr>
              <a:t>незалежну</a:t>
            </a:r>
            <a:r>
              <a:rPr dirty="0" sz="1100" spc="34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самостійну</a:t>
            </a:r>
            <a:r>
              <a:rPr dirty="0" sz="1100" spc="33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українську</a:t>
            </a:r>
            <a:r>
              <a:rPr dirty="0" sz="1100" spc="34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національну</a:t>
            </a:r>
            <a:r>
              <a:rPr dirty="0" sz="1100" spc="34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державу</a:t>
            </a:r>
            <a:r>
              <a:rPr dirty="0" sz="1100" spc="335">
                <a:latin typeface="Times New Roman"/>
                <a:cs typeface="Times New Roman"/>
              </a:rPr>
              <a:t>  </a:t>
            </a:r>
            <a:r>
              <a:rPr dirty="0" sz="1100" spc="-50">
                <a:latin typeface="Times New Roman"/>
                <a:cs typeface="Times New Roman"/>
              </a:rPr>
              <a:t>в </a:t>
            </a:r>
            <a:r>
              <a:rPr dirty="0" sz="1100">
                <a:latin typeface="Times New Roman"/>
                <a:cs typeface="Times New Roman"/>
              </a:rPr>
              <a:t>етнографічних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границях</a:t>
            </a:r>
            <a:r>
              <a:rPr dirty="0" sz="1100" spc="1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</a:t>
            </a:r>
            <a:r>
              <a:rPr dirty="0" sz="1100" spc="1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всій</a:t>
            </a:r>
            <a:r>
              <a:rPr dirty="0" sz="1100" spc="1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території,</a:t>
            </a:r>
            <a:r>
              <a:rPr dirty="0" sz="1100" spc="1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заселеній</a:t>
            </a:r>
            <a:r>
              <a:rPr dirty="0" sz="1100" spc="15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українським </a:t>
            </a:r>
            <a:r>
              <a:rPr dirty="0" sz="1100">
                <a:latin typeface="Times New Roman"/>
                <a:cs typeface="Times New Roman"/>
              </a:rPr>
              <a:t>народом…</a:t>
            </a:r>
            <a:r>
              <a:rPr dirty="0" sz="1100" spc="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Через</a:t>
            </a:r>
            <a:r>
              <a:rPr dirty="0" sz="1100" spc="1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кордон</a:t>
            </a:r>
            <a:r>
              <a:rPr dirty="0" sz="1100" spc="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подають</a:t>
            </a:r>
            <a:r>
              <a:rPr dirty="0" sz="1100" spc="1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собі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руки</a:t>
            </a:r>
            <a:r>
              <a:rPr dirty="0" sz="1100" spc="1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українці</a:t>
            </a:r>
            <a:r>
              <a:rPr dirty="0" sz="1100" spc="10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1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обох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боків Збруча…».</a:t>
            </a:r>
            <a:endParaRPr sz="1100">
              <a:latin typeface="Times New Roman"/>
              <a:cs typeface="Times New Roman"/>
            </a:endParaRPr>
          </a:p>
          <a:p>
            <a:pPr algn="just" marL="12700" indent="179705">
              <a:lnSpc>
                <a:spcPts val="1235"/>
              </a:lnSpc>
            </a:pPr>
            <a:r>
              <a:rPr dirty="0" sz="1100">
                <a:latin typeface="Times New Roman"/>
                <a:cs typeface="Times New Roman"/>
              </a:rPr>
              <a:t>Згодом,</a:t>
            </a:r>
            <a:r>
              <a:rPr dirty="0" sz="1100" spc="2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30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1918</a:t>
            </a:r>
            <a:r>
              <a:rPr dirty="0" sz="1100" spc="3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р.,</a:t>
            </a:r>
            <a:r>
              <a:rPr dirty="0" sz="1100" spc="3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ставши</a:t>
            </a:r>
            <a:r>
              <a:rPr dirty="0" sz="1100" spc="30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міністром</a:t>
            </a:r>
            <a:r>
              <a:rPr dirty="0" sz="1100" spc="2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30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уряді</a:t>
            </a:r>
            <a:r>
              <a:rPr dirty="0" sz="1100" spc="3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ЗУНР</a:t>
            </a:r>
            <a:r>
              <a:rPr dirty="0" sz="1100" spc="31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приклав</a:t>
            </a:r>
            <a:endParaRPr sz="1100">
              <a:latin typeface="Times New Roman"/>
              <a:cs typeface="Times New Roman"/>
            </a:endParaRPr>
          </a:p>
          <a:p>
            <a:pPr algn="just" marL="12700" marR="8255">
              <a:lnSpc>
                <a:spcPct val="95800"/>
              </a:lnSpc>
              <a:spcBef>
                <a:spcPts val="30"/>
              </a:spcBef>
            </a:pPr>
            <a:r>
              <a:rPr dirty="0" sz="1100">
                <a:latin typeface="Times New Roman"/>
                <a:cs typeface="Times New Roman"/>
              </a:rPr>
              <a:t>максимум</a:t>
            </a:r>
            <a:r>
              <a:rPr dirty="0" sz="1100" spc="36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зусиль,</a:t>
            </a:r>
            <a:r>
              <a:rPr dirty="0" sz="1100" spc="35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щоб</a:t>
            </a:r>
            <a:r>
              <a:rPr dirty="0" sz="1100" spc="36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процес</a:t>
            </a:r>
            <a:r>
              <a:rPr dirty="0" sz="1100" spc="35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об’єднання</a:t>
            </a:r>
            <a:r>
              <a:rPr dirty="0" sz="1100" spc="36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України</a:t>
            </a:r>
            <a:r>
              <a:rPr dirty="0" sz="1100" spc="360">
                <a:latin typeface="Times New Roman"/>
                <a:cs typeface="Times New Roman"/>
              </a:rPr>
              <a:t>  </a:t>
            </a:r>
            <a:r>
              <a:rPr dirty="0" sz="1100" spc="-25">
                <a:latin typeface="Times New Roman"/>
                <a:cs typeface="Times New Roman"/>
              </a:rPr>
              <a:t>був </a:t>
            </a:r>
            <a:r>
              <a:rPr dirty="0" sz="1100">
                <a:latin typeface="Times New Roman"/>
                <a:cs typeface="Times New Roman"/>
              </a:rPr>
              <a:t>реалізований.</a:t>
            </a:r>
            <a:r>
              <a:rPr dirty="0" sz="1100" spc="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Весь</a:t>
            </a:r>
            <a:r>
              <a:rPr dirty="0" sz="1100" spc="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складний,</a:t>
            </a:r>
            <a:r>
              <a:rPr dirty="0" sz="1100" spc="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як</a:t>
            </a:r>
            <a:r>
              <a:rPr dirty="0" sz="1100" spc="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політичному,</a:t>
            </a:r>
            <a:r>
              <a:rPr dirty="0" sz="1100" spc="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так</a:t>
            </a:r>
            <a:r>
              <a:rPr dirty="0" sz="1100" spc="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9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військовому </a:t>
            </a:r>
            <a:r>
              <a:rPr dirty="0" sz="1100">
                <a:latin typeface="Times New Roman"/>
                <a:cs typeface="Times New Roman"/>
              </a:rPr>
              <a:t>плані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шлях</a:t>
            </a:r>
            <a:r>
              <a:rPr dirty="0" sz="1100" spc="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</a:t>
            </a:r>
            <a:r>
              <a:rPr dirty="0" sz="1100" spc="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об’єднання</a:t>
            </a:r>
            <a:r>
              <a:rPr dirty="0" sz="1100" spc="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українських</a:t>
            </a:r>
            <a:r>
              <a:rPr dirty="0" sz="1100" spc="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земель,</a:t>
            </a:r>
            <a:r>
              <a:rPr dirty="0" sz="1100" spc="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він</a:t>
            </a:r>
            <a:r>
              <a:rPr dirty="0" sz="1100" spc="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ретельно</a:t>
            </a:r>
            <a:r>
              <a:rPr dirty="0" sz="1100" spc="2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описав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3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своїй</a:t>
            </a:r>
            <a:r>
              <a:rPr dirty="0" sz="1100" spc="40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праці</a:t>
            </a:r>
            <a:r>
              <a:rPr dirty="0" sz="1100" spc="4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«Від</a:t>
            </a:r>
            <a:r>
              <a:rPr dirty="0" sz="1100" spc="3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легенд</a:t>
            </a:r>
            <a:r>
              <a:rPr dirty="0" sz="1100" spc="409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</a:t>
            </a:r>
            <a:r>
              <a:rPr dirty="0" sz="1100" spc="409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правди».</a:t>
            </a:r>
            <a:r>
              <a:rPr dirty="0" sz="1100" spc="3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Дана</a:t>
            </a:r>
            <a:r>
              <a:rPr dirty="0" sz="1100" spc="3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мемуарна</a:t>
            </a:r>
            <a:r>
              <a:rPr dirty="0" sz="1100" spc="4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праця </a:t>
            </a:r>
            <a:r>
              <a:rPr dirty="0" sz="1100">
                <a:latin typeface="Times New Roman"/>
                <a:cs typeface="Times New Roman"/>
              </a:rPr>
              <a:t>охоплює</a:t>
            </a:r>
            <a:r>
              <a:rPr dirty="0" sz="1100" spc="21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період</a:t>
            </a:r>
            <a:r>
              <a:rPr dirty="0" sz="1100" spc="21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21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листопада</a:t>
            </a:r>
            <a:r>
              <a:rPr dirty="0" sz="1100" spc="21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1918</a:t>
            </a:r>
            <a:r>
              <a:rPr dirty="0" sz="1100" spc="21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р.</a:t>
            </a:r>
            <a:r>
              <a:rPr dirty="0" sz="1100" spc="21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до</a:t>
            </a:r>
            <a:r>
              <a:rPr dirty="0" sz="1100" spc="21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лютого</a:t>
            </a:r>
            <a:r>
              <a:rPr dirty="0" sz="1100" spc="21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1919</a:t>
            </a:r>
            <a:r>
              <a:rPr dirty="0" sz="1100" spc="210">
                <a:latin typeface="Times New Roman"/>
                <a:cs typeface="Times New Roman"/>
              </a:rPr>
              <a:t>  </a:t>
            </a:r>
            <a:r>
              <a:rPr dirty="0" sz="1100" spc="-25">
                <a:latin typeface="Times New Roman"/>
                <a:cs typeface="Times New Roman"/>
              </a:rPr>
              <a:t>р. </a:t>
            </a:r>
            <a:r>
              <a:rPr dirty="0" sz="1100">
                <a:latin typeface="Times New Roman"/>
                <a:cs typeface="Times New Roman"/>
              </a:rPr>
              <a:t>Хронологічно</a:t>
            </a:r>
            <a:r>
              <a:rPr dirty="0" sz="1100" spc="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це</a:t>
            </a:r>
            <a:r>
              <a:rPr dirty="0" sz="1100" spc="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досить</a:t>
            </a:r>
            <a:r>
              <a:rPr dirty="0" sz="1100" spc="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короткий</a:t>
            </a:r>
            <a:r>
              <a:rPr dirty="0" sz="1100" spc="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період,</a:t>
            </a:r>
            <a:r>
              <a:rPr dirty="0" sz="1100" spc="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однак</a:t>
            </a:r>
            <a:r>
              <a:rPr dirty="0" sz="1100" spc="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він</a:t>
            </a:r>
            <a:r>
              <a:rPr dirty="0" sz="1100" spc="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є</a:t>
            </a:r>
            <a:r>
              <a:rPr dirty="0" sz="1100" spc="6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надзвичайно </a:t>
            </a:r>
            <a:r>
              <a:rPr dirty="0" sz="1100">
                <a:latin typeface="Times New Roman"/>
                <a:cs typeface="Times New Roman"/>
              </a:rPr>
              <a:t>насиченим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плані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подій,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які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відбувались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України.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50">
              <a:latin typeface="Times New Roman"/>
              <a:cs typeface="Times New Roman"/>
            </a:endParaRPr>
          </a:p>
          <a:p>
            <a:pPr marL="349250">
              <a:lnSpc>
                <a:spcPct val="100000"/>
              </a:lnSpc>
              <a:tabLst>
                <a:tab pos="3875404" algn="l"/>
              </a:tabLst>
            </a:pPr>
            <a:r>
              <a:rPr dirty="0" sz="900" b="1">
                <a:latin typeface="Times New Roman"/>
                <a:cs typeface="Times New Roman"/>
              </a:rPr>
              <a:t>ХІV</a:t>
            </a:r>
            <a:r>
              <a:rPr dirty="0" sz="900" spc="-70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Буковинська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міжнародна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історико-краєзнавча</a:t>
            </a:r>
            <a:r>
              <a:rPr dirty="0" sz="900" spc="-30" b="1">
                <a:latin typeface="Times New Roman"/>
                <a:cs typeface="Times New Roman"/>
              </a:rPr>
              <a:t> </a:t>
            </a:r>
            <a:r>
              <a:rPr dirty="0" sz="900" spc="-10" b="1">
                <a:latin typeface="Times New Roman"/>
                <a:cs typeface="Times New Roman"/>
              </a:rPr>
              <a:t>конференція</a:t>
            </a:r>
            <a:r>
              <a:rPr dirty="0" sz="900" b="1">
                <a:latin typeface="Times New Roman"/>
                <a:cs typeface="Times New Roman"/>
              </a:rPr>
              <a:t>	</a:t>
            </a:r>
            <a:r>
              <a:rPr dirty="0" sz="900" spc="-25">
                <a:latin typeface="Times New Roman"/>
                <a:cs typeface="Times New Roman"/>
              </a:rPr>
              <a:t>51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00252" y="688594"/>
            <a:ext cx="4069079" cy="641858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just" marL="12700" marR="8255" indent="179705">
              <a:lnSpc>
                <a:spcPct val="95800"/>
              </a:lnSpc>
              <a:spcBef>
                <a:spcPts val="160"/>
              </a:spcBef>
            </a:pPr>
            <a:r>
              <a:rPr dirty="0" sz="1100">
                <a:latin typeface="Times New Roman"/>
                <a:cs typeface="Times New Roman"/>
              </a:rPr>
              <a:t>Одним</a:t>
            </a:r>
            <a:r>
              <a:rPr dirty="0" sz="1100" spc="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із</a:t>
            </a:r>
            <a:r>
              <a:rPr dirty="0" sz="1100" spc="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важливих</a:t>
            </a:r>
            <a:r>
              <a:rPr dirty="0" sz="1100" spc="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аспектів,</a:t>
            </a:r>
            <a:r>
              <a:rPr dirty="0" sz="1100" spc="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які</a:t>
            </a:r>
            <a:r>
              <a:rPr dirty="0" sz="1100" spc="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описує</a:t>
            </a:r>
            <a:r>
              <a:rPr dirty="0" sz="1100" spc="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Лонгин</a:t>
            </a:r>
            <a:r>
              <a:rPr dirty="0" sz="1100" spc="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Цегельський,</a:t>
            </a:r>
            <a:r>
              <a:rPr dirty="0" sz="1100" spc="40">
                <a:latin typeface="Times New Roman"/>
                <a:cs typeface="Times New Roman"/>
              </a:rPr>
              <a:t> </a:t>
            </a:r>
            <a:r>
              <a:rPr dirty="0" sz="1100" spc="-50">
                <a:latin typeface="Times New Roman"/>
                <a:cs typeface="Times New Roman"/>
              </a:rPr>
              <a:t>є </a:t>
            </a:r>
            <a:r>
              <a:rPr dirty="0" sz="1100">
                <a:latin typeface="Times New Roman"/>
                <a:cs typeface="Times New Roman"/>
              </a:rPr>
              <a:t>співпраця</a:t>
            </a:r>
            <a:r>
              <a:rPr dirty="0" sz="1100" spc="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між</a:t>
            </a:r>
            <a:r>
              <a:rPr dirty="0" sz="1100" spc="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галицькою</a:t>
            </a:r>
            <a:r>
              <a:rPr dirty="0" sz="1100" spc="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буковинською</a:t>
            </a:r>
            <a:r>
              <a:rPr dirty="0" sz="1100" spc="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політичною</a:t>
            </a:r>
            <a:r>
              <a:rPr dirty="0" sz="1100" spc="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елітою,</a:t>
            </a:r>
            <a:r>
              <a:rPr dirty="0" sz="1100" spc="70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яка </a:t>
            </a:r>
            <a:r>
              <a:rPr dirty="0" sz="1100">
                <a:latin typeface="Times New Roman"/>
                <a:cs typeface="Times New Roman"/>
              </a:rPr>
              <a:t>була</a:t>
            </a:r>
            <a:r>
              <a:rPr dirty="0" sz="1100" spc="2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направлена</a:t>
            </a:r>
            <a:r>
              <a:rPr dirty="0" sz="1100" spc="2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</a:t>
            </a:r>
            <a:r>
              <a:rPr dirty="0" sz="1100" spc="2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збереження</a:t>
            </a:r>
            <a:r>
              <a:rPr dirty="0" sz="1100" spc="2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своїх</a:t>
            </a:r>
            <a:r>
              <a:rPr dirty="0" sz="1100" spc="2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територій</a:t>
            </a:r>
            <a:r>
              <a:rPr dirty="0" sz="1100" spc="1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та</a:t>
            </a:r>
            <a:r>
              <a:rPr dirty="0" sz="1100" spc="2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об’єднання</a:t>
            </a:r>
            <a:r>
              <a:rPr dirty="0" sz="1100" spc="215">
                <a:latin typeface="Times New Roman"/>
                <a:cs typeface="Times New Roman"/>
              </a:rPr>
              <a:t> </a:t>
            </a:r>
            <a:r>
              <a:rPr dirty="0" sz="1100" spc="-50">
                <a:latin typeface="Times New Roman"/>
                <a:cs typeface="Times New Roman"/>
              </a:rPr>
              <a:t>в </a:t>
            </a:r>
            <a:r>
              <a:rPr dirty="0" sz="1100">
                <a:latin typeface="Times New Roman"/>
                <a:cs typeface="Times New Roman"/>
              </a:rPr>
              <a:t>єдину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державу.</a:t>
            </a:r>
            <a:endParaRPr sz="1100">
              <a:latin typeface="Times New Roman"/>
              <a:cs typeface="Times New Roman"/>
            </a:endParaRPr>
          </a:p>
          <a:p>
            <a:pPr algn="just" marL="12700" marR="6985" indent="179705">
              <a:lnSpc>
                <a:spcPct val="95800"/>
              </a:lnSpc>
              <a:spcBef>
                <a:spcPts val="5"/>
              </a:spcBef>
            </a:pPr>
            <a:r>
              <a:rPr dirty="0" sz="1100">
                <a:latin typeface="Times New Roman"/>
                <a:cs typeface="Times New Roman"/>
              </a:rPr>
              <a:t>Активізація</a:t>
            </a:r>
            <a:r>
              <a:rPr dirty="0" sz="1100" spc="26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політичної</a:t>
            </a:r>
            <a:r>
              <a:rPr dirty="0" sz="1100" spc="26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співпраці</a:t>
            </a:r>
            <a:r>
              <a:rPr dirty="0" sz="1100" spc="26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між</a:t>
            </a:r>
            <a:r>
              <a:rPr dirty="0" sz="1100" spc="26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лідерами</a:t>
            </a:r>
            <a:r>
              <a:rPr dirty="0" sz="1100" spc="265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західної </a:t>
            </a:r>
            <a:r>
              <a:rPr dirty="0" sz="1100">
                <a:latin typeface="Times New Roman"/>
                <a:cs typeface="Times New Roman"/>
              </a:rPr>
              <a:t>України,</a:t>
            </a:r>
            <a:r>
              <a:rPr dirty="0" sz="1100" spc="21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північної</a:t>
            </a:r>
            <a:r>
              <a:rPr dirty="0" sz="1100" spc="21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Буковини</a:t>
            </a:r>
            <a:r>
              <a:rPr dirty="0" sz="1100" spc="21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та</a:t>
            </a:r>
            <a:r>
              <a:rPr dirty="0" sz="1100" spc="21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лідерами</a:t>
            </a:r>
            <a:r>
              <a:rPr dirty="0" sz="1100" spc="21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Великої</a:t>
            </a:r>
            <a:r>
              <a:rPr dirty="0" sz="1100" spc="220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України </a:t>
            </a:r>
            <a:r>
              <a:rPr dirty="0" sz="1100">
                <a:latin typeface="Times New Roman"/>
                <a:cs typeface="Times New Roman"/>
              </a:rPr>
              <a:t>відбулась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тільки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після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підписання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Брестського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мирного договору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 spc="-50">
                <a:latin typeface="Times New Roman"/>
                <a:cs typeface="Times New Roman"/>
              </a:rPr>
              <a:t>9 </a:t>
            </a:r>
            <a:r>
              <a:rPr dirty="0" sz="1100">
                <a:latin typeface="Times New Roman"/>
                <a:cs typeface="Times New Roman"/>
              </a:rPr>
              <a:t>лютого</a:t>
            </a:r>
            <a:r>
              <a:rPr dirty="0" sz="1100" spc="1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1918</a:t>
            </a:r>
            <a:r>
              <a:rPr dirty="0" sz="1100" spc="1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р.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між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Четверним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союзом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та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УНР.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Згідно</a:t>
            </a:r>
            <a:r>
              <a:rPr dirty="0" sz="1100" spc="1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яким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ті </a:t>
            </a:r>
            <a:r>
              <a:rPr dirty="0" sz="1100">
                <a:latin typeface="Times New Roman"/>
                <a:cs typeface="Times New Roman"/>
              </a:rPr>
              <a:t>частини</a:t>
            </a:r>
            <a:r>
              <a:rPr dirty="0" sz="1100" spc="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Східної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Галичини,</a:t>
            </a:r>
            <a:r>
              <a:rPr dirty="0" sz="1100" spc="1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де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«переважало</a:t>
            </a:r>
            <a:r>
              <a:rPr dirty="0" sz="1100" spc="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українське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населення, </a:t>
            </a:r>
            <a:r>
              <a:rPr dirty="0" sz="1100">
                <a:latin typeface="Times New Roman"/>
                <a:cs typeface="Times New Roman"/>
              </a:rPr>
              <a:t>відділялися</a:t>
            </a:r>
            <a:r>
              <a:rPr dirty="0" sz="1100" spc="1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від</a:t>
            </a:r>
            <a:r>
              <a:rPr dirty="0" sz="1100" spc="1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королівства</a:t>
            </a:r>
            <a:r>
              <a:rPr dirty="0" sz="1100" spc="1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Галичини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1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злучалися</a:t>
            </a:r>
            <a:r>
              <a:rPr dirty="0" sz="1100" spc="1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Буковиною</a:t>
            </a:r>
            <a:r>
              <a:rPr dirty="0" sz="1100" spc="145">
                <a:latin typeface="Times New Roman"/>
                <a:cs typeface="Times New Roman"/>
              </a:rPr>
              <a:t> </a:t>
            </a:r>
            <a:r>
              <a:rPr dirty="0" sz="1100" spc="-50">
                <a:latin typeface="Times New Roman"/>
                <a:cs typeface="Times New Roman"/>
              </a:rPr>
              <a:t>в </a:t>
            </a:r>
            <a:r>
              <a:rPr dirty="0" sz="1100">
                <a:latin typeface="Times New Roman"/>
                <a:cs typeface="Times New Roman"/>
              </a:rPr>
              <a:t>один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суцільний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коронний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край».</a:t>
            </a:r>
            <a:endParaRPr sz="1100">
              <a:latin typeface="Times New Roman"/>
              <a:cs typeface="Times New Roman"/>
            </a:endParaRPr>
          </a:p>
          <a:p>
            <a:pPr algn="just" marL="12700" marR="7620" indent="179705">
              <a:lnSpc>
                <a:spcPct val="95800"/>
              </a:lnSpc>
              <a:spcBef>
                <a:spcPts val="10"/>
              </a:spcBef>
            </a:pPr>
            <a:r>
              <a:rPr dirty="0" sz="1100">
                <a:latin typeface="Times New Roman"/>
                <a:cs typeface="Times New Roman"/>
              </a:rPr>
              <a:t>У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вересні</a:t>
            </a:r>
            <a:r>
              <a:rPr dirty="0" sz="1100" spc="1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1918</a:t>
            </a:r>
            <a:r>
              <a:rPr dirty="0" sz="1100" spc="1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р.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ситуація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</a:t>
            </a:r>
            <a:r>
              <a:rPr dirty="0" sz="1100" spc="1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західноукраїнських</a:t>
            </a:r>
            <a:r>
              <a:rPr dirty="0" sz="1100" spc="10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землях</a:t>
            </a:r>
            <a:r>
              <a:rPr dirty="0" sz="1100" spc="12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різко </a:t>
            </a:r>
            <a:r>
              <a:rPr dirty="0" sz="1100">
                <a:latin typeface="Times New Roman"/>
                <a:cs typeface="Times New Roman"/>
              </a:rPr>
              <a:t>змінилась</a:t>
            </a:r>
            <a:r>
              <a:rPr dirty="0" sz="1100" spc="3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через</a:t>
            </a:r>
            <a:r>
              <a:rPr dirty="0" sz="1100" spc="3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загальний</a:t>
            </a:r>
            <a:r>
              <a:rPr dirty="0" sz="1100" spc="3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революційний</a:t>
            </a:r>
            <a:r>
              <a:rPr dirty="0" sz="1100" spc="3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процес,</a:t>
            </a:r>
            <a:r>
              <a:rPr dirty="0" sz="1100" spc="4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який</a:t>
            </a:r>
            <a:r>
              <a:rPr dirty="0" sz="1100" spc="39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охопив </a:t>
            </a:r>
            <a:r>
              <a:rPr dirty="0" sz="1100">
                <a:latin typeface="Times New Roman"/>
                <a:cs typeface="Times New Roman"/>
              </a:rPr>
              <a:t>Східну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Європу.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12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жовтня</a:t>
            </a:r>
            <a:r>
              <a:rPr dirty="0" sz="1100" spc="1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1918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р.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представники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польських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кіл</a:t>
            </a:r>
            <a:r>
              <a:rPr dirty="0" sz="1100" spc="125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із </a:t>
            </a:r>
            <a:r>
              <a:rPr dirty="0" sz="1100">
                <a:latin typeface="Times New Roman"/>
                <a:cs typeface="Times New Roman"/>
              </a:rPr>
              <a:t>Галичини</a:t>
            </a:r>
            <a:r>
              <a:rPr dirty="0" sz="1100" spc="1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</a:t>
            </a:r>
            <a:r>
              <a:rPr dirty="0" sz="1100" spc="1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прийнятті</a:t>
            </a:r>
            <a:r>
              <a:rPr dirty="0" sz="1100" spc="1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імператора</a:t>
            </a:r>
            <a:r>
              <a:rPr dirty="0" sz="1100" spc="1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заявили</a:t>
            </a:r>
            <a:r>
              <a:rPr dirty="0" sz="1100" spc="1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від</a:t>
            </a:r>
            <a:r>
              <a:rPr dirty="0" sz="1100" spc="1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імені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Галичини, </a:t>
            </a:r>
            <a:r>
              <a:rPr dirty="0" sz="1100">
                <a:latin typeface="Times New Roman"/>
                <a:cs typeface="Times New Roman"/>
              </a:rPr>
              <a:t>що</a:t>
            </a:r>
            <a:r>
              <a:rPr dirty="0" sz="1100" spc="20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вони</a:t>
            </a:r>
            <a:r>
              <a:rPr dirty="0" sz="1100" spc="204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відокремлюються</a:t>
            </a:r>
            <a:r>
              <a:rPr dirty="0" sz="1100" spc="21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від</a:t>
            </a:r>
            <a:r>
              <a:rPr dirty="0" sz="1100" spc="21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Австрії</a:t>
            </a:r>
            <a:r>
              <a:rPr dirty="0" sz="1100" spc="204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21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возз’єднуються</a:t>
            </a:r>
            <a:r>
              <a:rPr dirty="0" sz="1100" spc="210">
                <a:latin typeface="Times New Roman"/>
                <a:cs typeface="Times New Roman"/>
              </a:rPr>
              <a:t>  </a:t>
            </a:r>
            <a:r>
              <a:rPr dirty="0" sz="1100" spc="-50">
                <a:latin typeface="Times New Roman"/>
                <a:cs typeface="Times New Roman"/>
              </a:rPr>
              <a:t>з </a:t>
            </a:r>
            <a:r>
              <a:rPr dirty="0" sz="1100" spc="-10">
                <a:latin typeface="Times New Roman"/>
                <a:cs typeface="Times New Roman"/>
              </a:rPr>
              <a:t>Польщею.</a:t>
            </a:r>
            <a:endParaRPr sz="1100">
              <a:latin typeface="Times New Roman"/>
              <a:cs typeface="Times New Roman"/>
            </a:endParaRPr>
          </a:p>
          <a:p>
            <a:pPr algn="just" marL="12700" indent="179705">
              <a:lnSpc>
                <a:spcPts val="1240"/>
              </a:lnSpc>
            </a:pP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2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зв’язку</a:t>
            </a:r>
            <a:r>
              <a:rPr dirty="0" sz="1100" spc="2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2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цими</a:t>
            </a:r>
            <a:r>
              <a:rPr dirty="0" sz="1100" spc="2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подіями</a:t>
            </a:r>
            <a:r>
              <a:rPr dirty="0" sz="1100" spc="2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представники</a:t>
            </a:r>
            <a:r>
              <a:rPr dirty="0" sz="1100" spc="2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Галичини</a:t>
            </a:r>
            <a:r>
              <a:rPr dirty="0" sz="1100" spc="2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спільно</a:t>
            </a:r>
            <a:r>
              <a:rPr dirty="0" sz="1100" spc="265">
                <a:latin typeface="Times New Roman"/>
                <a:cs typeface="Times New Roman"/>
              </a:rPr>
              <a:t> </a:t>
            </a:r>
            <a:r>
              <a:rPr dirty="0" sz="1100" spc="-50">
                <a:latin typeface="Times New Roman"/>
                <a:cs typeface="Times New Roman"/>
              </a:rPr>
              <a:t>з</a:t>
            </a:r>
            <a:endParaRPr sz="1100">
              <a:latin typeface="Times New Roman"/>
              <a:cs typeface="Times New Roman"/>
            </a:endParaRPr>
          </a:p>
          <a:p>
            <a:pPr algn="just" marL="12700" marR="6985">
              <a:lnSpc>
                <a:spcPct val="95900"/>
              </a:lnSpc>
              <a:spcBef>
                <a:spcPts val="30"/>
              </a:spcBef>
            </a:pPr>
            <a:r>
              <a:rPr dirty="0" sz="1100">
                <a:latin typeface="Times New Roman"/>
                <a:cs typeface="Times New Roman"/>
              </a:rPr>
              <a:t>представниками</a:t>
            </a:r>
            <a:r>
              <a:rPr dirty="0" sz="1100" spc="13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Буковини</a:t>
            </a:r>
            <a:r>
              <a:rPr dirty="0" sz="1100" spc="14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розпочали</a:t>
            </a:r>
            <a:r>
              <a:rPr dirty="0" sz="1100" spc="14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підготовку</a:t>
            </a:r>
            <a:r>
              <a:rPr dirty="0" sz="1100" spc="14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до</a:t>
            </a:r>
            <a:r>
              <a:rPr dirty="0" sz="1100" spc="150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власного </a:t>
            </a:r>
            <a:r>
              <a:rPr dirty="0" sz="1100">
                <a:latin typeface="Times New Roman"/>
                <a:cs typeface="Times New Roman"/>
              </a:rPr>
              <a:t>перевороту</a:t>
            </a:r>
            <a:r>
              <a:rPr dirty="0" sz="1100" spc="13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13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метою</a:t>
            </a:r>
            <a:r>
              <a:rPr dirty="0" sz="1100" spc="13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встановлення</a:t>
            </a:r>
            <a:r>
              <a:rPr dirty="0" sz="1100" spc="13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української</a:t>
            </a:r>
            <a:r>
              <a:rPr dirty="0" sz="1100" spc="13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влади</a:t>
            </a:r>
            <a:r>
              <a:rPr dirty="0" sz="1100" spc="13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135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краї. </a:t>
            </a:r>
            <a:r>
              <a:rPr dirty="0" sz="1100">
                <a:latin typeface="Times New Roman"/>
                <a:cs typeface="Times New Roman"/>
              </a:rPr>
              <a:t>Зокрема,</a:t>
            </a:r>
            <a:r>
              <a:rPr dirty="0" sz="1100" spc="4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вже</a:t>
            </a:r>
            <a:r>
              <a:rPr dirty="0" sz="1100" spc="4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13</a:t>
            </a:r>
            <a:r>
              <a:rPr dirty="0" sz="1100" spc="4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жовтня</a:t>
            </a:r>
            <a:r>
              <a:rPr dirty="0" sz="1100" spc="4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4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Чернівцях</a:t>
            </a:r>
            <a:r>
              <a:rPr dirty="0" sz="1100" spc="4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відбулась</a:t>
            </a:r>
            <a:r>
              <a:rPr dirty="0" sz="1100" spc="484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конференція</a:t>
            </a:r>
            <a:endParaRPr sz="1100">
              <a:latin typeface="Times New Roman"/>
              <a:cs typeface="Times New Roman"/>
            </a:endParaRPr>
          </a:p>
          <a:p>
            <a:pPr algn="just" marL="12700" marR="9525">
              <a:lnSpc>
                <a:spcPts val="1260"/>
              </a:lnSpc>
              <a:spcBef>
                <a:spcPts val="30"/>
              </a:spcBef>
            </a:pPr>
            <a:r>
              <a:rPr dirty="0" sz="1100">
                <a:latin typeface="Times New Roman"/>
                <a:cs typeface="Times New Roman"/>
              </a:rPr>
              <a:t>«Зібрана</a:t>
            </a:r>
            <a:r>
              <a:rPr dirty="0" sz="1100" spc="18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конференція</a:t>
            </a:r>
            <a:r>
              <a:rPr dirty="0" sz="1100" spc="17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…</a:t>
            </a:r>
            <a:r>
              <a:rPr dirty="0" sz="1100" spc="18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всіх</a:t>
            </a:r>
            <a:r>
              <a:rPr dirty="0" sz="1100" spc="18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українських</a:t>
            </a:r>
            <a:r>
              <a:rPr dirty="0" sz="1100" spc="18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партій</a:t>
            </a:r>
            <a:r>
              <a:rPr dirty="0" sz="1100" spc="185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Буковини </a:t>
            </a:r>
            <a:r>
              <a:rPr dirty="0" sz="1100">
                <a:latin typeface="Times New Roman"/>
                <a:cs typeface="Times New Roman"/>
              </a:rPr>
              <a:t>реклямує</a:t>
            </a:r>
            <a:r>
              <a:rPr dirty="0" sz="1100" spc="1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право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самовизначення.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Разом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1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прочими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українцями</a:t>
            </a:r>
            <a:endParaRPr sz="1100">
              <a:latin typeface="Times New Roman"/>
              <a:cs typeface="Times New Roman"/>
            </a:endParaRPr>
          </a:p>
          <a:p>
            <a:pPr algn="just" marL="12700">
              <a:lnSpc>
                <a:spcPts val="1210"/>
              </a:lnSpc>
            </a:pPr>
            <a:r>
              <a:rPr dirty="0" sz="1100" spc="-10">
                <a:latin typeface="Times New Roman"/>
                <a:cs typeface="Times New Roman"/>
              </a:rPr>
              <a:t>Австро-</a:t>
            </a:r>
            <a:r>
              <a:rPr dirty="0" sz="1100">
                <a:latin typeface="Times New Roman"/>
                <a:cs typeface="Times New Roman"/>
              </a:rPr>
              <a:t>Угорщини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хочемо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самі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рішати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свою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долю».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 indent="179705">
              <a:lnSpc>
                <a:spcPct val="95900"/>
              </a:lnSpc>
              <a:spcBef>
                <a:spcPts val="25"/>
              </a:spcBef>
            </a:pPr>
            <a:r>
              <a:rPr dirty="0" sz="1100">
                <a:latin typeface="Times New Roman"/>
                <a:cs typeface="Times New Roman"/>
              </a:rPr>
              <a:t>«18.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Жовтня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1918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р.</a:t>
            </a:r>
            <a:r>
              <a:rPr dirty="0" sz="1100" spc="1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ввечорі,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10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Народньому</a:t>
            </a:r>
            <a:r>
              <a:rPr dirty="0" sz="1100" spc="11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Домі</a:t>
            </a:r>
            <a:r>
              <a:rPr dirty="0" sz="1100" spc="11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Львові,</a:t>
            </a:r>
            <a:r>
              <a:rPr dirty="0" sz="1100" spc="114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всі </a:t>
            </a:r>
            <a:r>
              <a:rPr dirty="0" sz="1100">
                <a:latin typeface="Times New Roman"/>
                <a:cs typeface="Times New Roman"/>
              </a:rPr>
              <a:t>парляментарні</a:t>
            </a:r>
            <a:r>
              <a:rPr dirty="0" sz="1100" spc="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й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соймові</a:t>
            </a:r>
            <a:r>
              <a:rPr dirty="0" sz="1100" spc="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українські</a:t>
            </a:r>
            <a:r>
              <a:rPr dirty="0" sz="1100" spc="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посли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Галичини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та</a:t>
            </a:r>
            <a:r>
              <a:rPr dirty="0" sz="1100" spc="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Буковини </a:t>
            </a:r>
            <a:r>
              <a:rPr dirty="0" sz="1100">
                <a:latin typeface="Times New Roman"/>
                <a:cs typeface="Times New Roman"/>
              </a:rPr>
              <a:t>(було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їх</a:t>
            </a:r>
            <a:r>
              <a:rPr dirty="0" sz="1100" spc="1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разом</a:t>
            </a:r>
            <a:r>
              <a:rPr dirty="0" sz="1100" spc="1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ок.70),</a:t>
            </a:r>
            <a:r>
              <a:rPr dirty="0" sz="1100" spc="11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уконститувались</a:t>
            </a:r>
            <a:r>
              <a:rPr dirty="0" sz="1100" spc="1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як</a:t>
            </a:r>
            <a:r>
              <a:rPr dirty="0" sz="1100" spc="11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легальна</a:t>
            </a:r>
            <a:r>
              <a:rPr dirty="0" sz="1100" spc="13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репрезентація </a:t>
            </a:r>
            <a:r>
              <a:rPr dirty="0" sz="1100">
                <a:latin typeface="Times New Roman"/>
                <a:cs typeface="Times New Roman"/>
              </a:rPr>
              <a:t>(Українська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Національна</a:t>
            </a:r>
            <a:r>
              <a:rPr dirty="0" sz="1100" spc="1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Рада)</a:t>
            </a:r>
            <a:r>
              <a:rPr dirty="0" sz="1100" spc="1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української</a:t>
            </a:r>
            <a:r>
              <a:rPr dirty="0" sz="1100" spc="1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держави.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Ця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держава </a:t>
            </a:r>
            <a:r>
              <a:rPr dirty="0" sz="1100">
                <a:latin typeface="Times New Roman"/>
                <a:cs typeface="Times New Roman"/>
              </a:rPr>
              <a:t>мала</a:t>
            </a:r>
            <a:r>
              <a:rPr dirty="0" sz="1100" spc="2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обіймати</a:t>
            </a:r>
            <a:r>
              <a:rPr dirty="0" sz="1100" spc="2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всю</a:t>
            </a:r>
            <a:r>
              <a:rPr dirty="0" sz="1100" spc="2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українську</a:t>
            </a:r>
            <a:r>
              <a:rPr dirty="0" sz="1100" spc="2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етнографічну</a:t>
            </a:r>
            <a:r>
              <a:rPr dirty="0" sz="1100" spc="2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територію</a:t>
            </a:r>
            <a:r>
              <a:rPr dirty="0" sz="1100" spc="29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Австро- Угорщини».</a:t>
            </a:r>
            <a:endParaRPr sz="1100">
              <a:latin typeface="Times New Roman"/>
              <a:cs typeface="Times New Roman"/>
            </a:endParaRPr>
          </a:p>
          <a:p>
            <a:pPr algn="just" marL="12700" marR="6350" indent="179705">
              <a:lnSpc>
                <a:spcPct val="95700"/>
              </a:lnSpc>
              <a:spcBef>
                <a:spcPts val="20"/>
              </a:spcBef>
            </a:pPr>
            <a:r>
              <a:rPr dirty="0" sz="1100">
                <a:latin typeface="Times New Roman"/>
                <a:cs typeface="Times New Roman"/>
              </a:rPr>
              <a:t>19</a:t>
            </a:r>
            <a:r>
              <a:rPr dirty="0" sz="1100" spc="24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жовтня</a:t>
            </a:r>
            <a:r>
              <a:rPr dirty="0" sz="1100" spc="24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УНРада</a:t>
            </a:r>
            <a:r>
              <a:rPr dirty="0" sz="1100" spc="24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прийняла</a:t>
            </a:r>
            <a:r>
              <a:rPr dirty="0" sz="1100" spc="254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постанову</a:t>
            </a:r>
            <a:r>
              <a:rPr dirty="0" sz="1100" spc="24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про</a:t>
            </a:r>
            <a:r>
              <a:rPr dirty="0" sz="1100" spc="245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утворення </a:t>
            </a:r>
            <a:r>
              <a:rPr dirty="0" sz="1100">
                <a:latin typeface="Times New Roman"/>
                <a:cs typeface="Times New Roman"/>
              </a:rPr>
              <a:t>Української</a:t>
            </a:r>
            <a:r>
              <a:rPr dirty="0" sz="1100" spc="4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Держави</a:t>
            </a:r>
            <a:r>
              <a:rPr dirty="0" sz="1100" spc="4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</a:t>
            </a:r>
            <a:r>
              <a:rPr dirty="0" sz="1100" spc="459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українських</a:t>
            </a:r>
            <a:r>
              <a:rPr dirty="0" sz="1100" spc="4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етнографічних</a:t>
            </a:r>
            <a:r>
              <a:rPr dirty="0" sz="1100" spc="459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землях</a:t>
            </a:r>
            <a:r>
              <a:rPr dirty="0" sz="1100" spc="459">
                <a:latin typeface="Times New Roman"/>
                <a:cs typeface="Times New Roman"/>
              </a:rPr>
              <a:t> </a:t>
            </a:r>
            <a:r>
              <a:rPr dirty="0" sz="1100" spc="-50">
                <a:latin typeface="Times New Roman"/>
                <a:cs typeface="Times New Roman"/>
              </a:rPr>
              <a:t>у </a:t>
            </a:r>
            <a:r>
              <a:rPr dirty="0" sz="1100">
                <a:latin typeface="Times New Roman"/>
                <a:cs typeface="Times New Roman"/>
              </a:rPr>
              <a:t>складі</a:t>
            </a:r>
            <a:r>
              <a:rPr dirty="0" sz="1100" spc="180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Австро-</a:t>
            </a:r>
            <a:r>
              <a:rPr dirty="0" sz="1100">
                <a:latin typeface="Times New Roman"/>
                <a:cs typeface="Times New Roman"/>
              </a:rPr>
              <a:t>Угорщини</a:t>
            </a:r>
            <a:r>
              <a:rPr dirty="0" sz="1100" spc="18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та</a:t>
            </a:r>
            <a:r>
              <a:rPr dirty="0" sz="1100" spc="18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закликала</a:t>
            </a:r>
            <a:r>
              <a:rPr dirty="0" sz="1100" spc="18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національні</a:t>
            </a:r>
            <a:r>
              <a:rPr dirty="0" sz="1100" spc="180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меншини </a:t>
            </a:r>
            <a:r>
              <a:rPr dirty="0" sz="1100">
                <a:latin typeface="Times New Roman"/>
                <a:cs typeface="Times New Roman"/>
              </a:rPr>
              <a:t>направити</a:t>
            </a:r>
            <a:r>
              <a:rPr dirty="0" sz="1100" spc="1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своїх</a:t>
            </a:r>
            <a:r>
              <a:rPr dirty="0" sz="1100" spc="1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представників</a:t>
            </a:r>
            <a:r>
              <a:rPr dirty="0" sz="1100" spc="1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</a:t>
            </a:r>
            <a:r>
              <a:rPr dirty="0" sz="1100" spc="1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УНРади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пропорційно</a:t>
            </a:r>
            <a:r>
              <a:rPr dirty="0" sz="1100" spc="13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кількості </a:t>
            </a:r>
            <a:r>
              <a:rPr dirty="0" sz="1100">
                <a:latin typeface="Times New Roman"/>
                <a:cs typeface="Times New Roman"/>
              </a:rPr>
              <a:t>населення.</a:t>
            </a:r>
            <a:r>
              <a:rPr dirty="0" sz="1100" spc="1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Президентом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УНРади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став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Євген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Петрушевич.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Також </a:t>
            </a:r>
            <a:r>
              <a:rPr dirty="0" sz="1100">
                <a:latin typeface="Times New Roman"/>
                <a:cs typeface="Times New Roman"/>
              </a:rPr>
              <a:t>було</a:t>
            </a:r>
            <a:r>
              <a:rPr dirty="0" sz="1100" spc="20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вирішено</a:t>
            </a:r>
            <a:r>
              <a:rPr dirty="0" sz="1100" spc="2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вимагати</a:t>
            </a:r>
            <a:r>
              <a:rPr dirty="0" sz="1100" spc="1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від</a:t>
            </a:r>
            <a:r>
              <a:rPr dirty="0" sz="1100" spc="1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віденського</a:t>
            </a:r>
            <a:r>
              <a:rPr dirty="0" sz="1100" spc="1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уряду</a:t>
            </a:r>
            <a:r>
              <a:rPr dirty="0" sz="1100" spc="1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передачі</a:t>
            </a:r>
            <a:r>
              <a:rPr dirty="0" sz="1100" spc="20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влади</a:t>
            </a:r>
            <a:r>
              <a:rPr dirty="0" sz="1100" spc="190">
                <a:latin typeface="Times New Roman"/>
                <a:cs typeface="Times New Roman"/>
              </a:rPr>
              <a:t> </a:t>
            </a:r>
            <a:r>
              <a:rPr dirty="0" sz="1100" spc="-50">
                <a:latin typeface="Times New Roman"/>
                <a:cs typeface="Times New Roman"/>
              </a:rPr>
              <a:t>в </a:t>
            </a:r>
            <a:r>
              <a:rPr dirty="0" sz="1100">
                <a:latin typeface="Times New Roman"/>
                <a:cs typeface="Times New Roman"/>
              </a:rPr>
              <a:t>Галичині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й</a:t>
            </a:r>
            <a:r>
              <a:rPr dirty="0" sz="1100" spc="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Буковині</a:t>
            </a:r>
            <a:r>
              <a:rPr dirty="0" sz="1100" spc="1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10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руки</a:t>
            </a:r>
            <a:r>
              <a:rPr dirty="0" sz="1100" spc="1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Української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Національної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Ради.</a:t>
            </a:r>
            <a:r>
              <a:rPr dirty="0" sz="1100" spc="105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Того </a:t>
            </a:r>
            <a:r>
              <a:rPr dirty="0" sz="1100">
                <a:latin typeface="Times New Roman"/>
                <a:cs typeface="Times New Roman"/>
              </a:rPr>
              <a:t>ж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дня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УНРада випустила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«Відозву»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українського народу,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якій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49250" algn="l"/>
              </a:tabLst>
            </a:pPr>
            <a:r>
              <a:rPr dirty="0" sz="900" spc="-25">
                <a:latin typeface="Times New Roman"/>
                <a:cs typeface="Times New Roman"/>
              </a:rPr>
              <a:t>52</a:t>
            </a:r>
            <a:r>
              <a:rPr dirty="0" sz="900">
                <a:latin typeface="Times New Roman"/>
                <a:cs typeface="Times New Roman"/>
              </a:rPr>
              <a:t>	</a:t>
            </a:r>
            <a:r>
              <a:rPr dirty="0" sz="900" b="1">
                <a:latin typeface="Times New Roman"/>
                <a:cs typeface="Times New Roman"/>
              </a:rPr>
              <a:t>ХІV</a:t>
            </a:r>
            <a:r>
              <a:rPr dirty="0" sz="900" spc="-70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Буковинська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міжнародна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історико-краєзнавча</a:t>
            </a:r>
            <a:r>
              <a:rPr dirty="0" sz="900" spc="-30" b="1">
                <a:latin typeface="Times New Roman"/>
                <a:cs typeface="Times New Roman"/>
              </a:rPr>
              <a:t> </a:t>
            </a:r>
            <a:r>
              <a:rPr dirty="0" sz="900" spc="-10" b="1">
                <a:latin typeface="Times New Roman"/>
                <a:cs typeface="Times New Roman"/>
              </a:rPr>
              <a:t>конференція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71880" y="688594"/>
            <a:ext cx="4070985" cy="641858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just" marL="12700" marR="6350">
              <a:lnSpc>
                <a:spcPts val="1260"/>
              </a:lnSpc>
              <a:spcBef>
                <a:spcPts val="195"/>
              </a:spcBef>
            </a:pPr>
            <a:r>
              <a:rPr dirty="0" sz="1100">
                <a:latin typeface="Times New Roman"/>
                <a:cs typeface="Times New Roman"/>
              </a:rPr>
              <a:t>виголошувалося:</a:t>
            </a:r>
            <a:r>
              <a:rPr dirty="0" sz="1100" spc="3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«Дня</a:t>
            </a:r>
            <a:r>
              <a:rPr dirty="0" sz="1100" spc="3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19</a:t>
            </a:r>
            <a:r>
              <a:rPr dirty="0" sz="1100" spc="3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жовтня</a:t>
            </a:r>
            <a:r>
              <a:rPr dirty="0" sz="1100" spc="3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твоєю</a:t>
            </a:r>
            <a:r>
              <a:rPr dirty="0" sz="1100" spc="3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волею</a:t>
            </a:r>
            <a:r>
              <a:rPr dirty="0" sz="1100" spc="3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утворилася</a:t>
            </a:r>
            <a:r>
              <a:rPr dirty="0" sz="1100" spc="385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на </a:t>
            </a:r>
            <a:r>
              <a:rPr dirty="0" sz="1100">
                <a:latin typeface="Times New Roman"/>
                <a:cs typeface="Times New Roman"/>
              </a:rPr>
              <a:t>українських</a:t>
            </a:r>
            <a:r>
              <a:rPr dirty="0" sz="1100" spc="2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землях</a:t>
            </a:r>
            <a:r>
              <a:rPr dirty="0" sz="1100" spc="229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бувшої</a:t>
            </a:r>
            <a:r>
              <a:rPr dirty="0" sz="1100" spc="2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австроугорської</a:t>
            </a:r>
            <a:r>
              <a:rPr dirty="0" sz="1100" spc="2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монархії</a:t>
            </a:r>
            <a:r>
              <a:rPr dirty="0" sz="1100" spc="254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Українська </a:t>
            </a:r>
            <a:r>
              <a:rPr dirty="0" sz="1100">
                <a:latin typeface="Times New Roman"/>
                <a:cs typeface="Times New Roman"/>
              </a:rPr>
              <a:t>Держава</a:t>
            </a:r>
            <a:r>
              <a:rPr dirty="0" sz="1100" spc="-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її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найвисша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власть,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Українська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Національна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Рада!».</a:t>
            </a:r>
            <a:endParaRPr sz="1100">
              <a:latin typeface="Times New Roman"/>
              <a:cs typeface="Times New Roman"/>
            </a:endParaRPr>
          </a:p>
          <a:p>
            <a:pPr marL="12700" marR="11430" indent="179705">
              <a:lnSpc>
                <a:spcPts val="1260"/>
              </a:lnSpc>
              <a:spcBef>
                <a:spcPts val="25"/>
              </a:spcBef>
            </a:pPr>
            <a:r>
              <a:rPr dirty="0" sz="1100">
                <a:latin typeface="Times New Roman"/>
                <a:cs typeface="Times New Roman"/>
              </a:rPr>
              <a:t>Буковинська</a:t>
            </a:r>
            <a:r>
              <a:rPr dirty="0" sz="1100" spc="3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секція</a:t>
            </a:r>
            <a:r>
              <a:rPr dirty="0" sz="1100" spc="3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Української</a:t>
            </a:r>
            <a:r>
              <a:rPr dirty="0" sz="1100" spc="3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Національної</a:t>
            </a:r>
            <a:r>
              <a:rPr dirty="0" sz="1100" spc="3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Ради</a:t>
            </a:r>
            <a:r>
              <a:rPr dirty="0" sz="1100" spc="31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офіційно </a:t>
            </a:r>
            <a:r>
              <a:rPr dirty="0" sz="1100">
                <a:latin typeface="Times New Roman"/>
                <a:cs typeface="Times New Roman"/>
              </a:rPr>
              <a:t>була</a:t>
            </a:r>
            <a:r>
              <a:rPr dirty="0" sz="1100" spc="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затверджена</a:t>
            </a:r>
            <a:r>
              <a:rPr dirty="0" sz="1100" spc="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25</a:t>
            </a:r>
            <a:r>
              <a:rPr dirty="0" sz="1100" spc="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жовтня</a:t>
            </a:r>
            <a:r>
              <a:rPr dirty="0" sz="1100" spc="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1918</a:t>
            </a:r>
            <a:r>
              <a:rPr dirty="0" sz="1100" spc="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р.</a:t>
            </a:r>
            <a:r>
              <a:rPr dirty="0" sz="1100" spc="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Головою</a:t>
            </a:r>
            <a:r>
              <a:rPr dirty="0" sz="1100" spc="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був</a:t>
            </a:r>
            <a:r>
              <a:rPr dirty="0" sz="1100" spc="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обраний</a:t>
            </a:r>
            <a:r>
              <a:rPr dirty="0" sz="1100" spc="3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Омелян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205"/>
              </a:lnSpc>
            </a:pPr>
            <a:r>
              <a:rPr dirty="0" sz="1100" spc="-10">
                <a:latin typeface="Times New Roman"/>
                <a:cs typeface="Times New Roman"/>
              </a:rPr>
              <a:t>Попович.</a:t>
            </a:r>
            <a:endParaRPr sz="1100">
              <a:latin typeface="Times New Roman"/>
              <a:cs typeface="Times New Roman"/>
            </a:endParaRPr>
          </a:p>
          <a:p>
            <a:pPr marL="192405">
              <a:lnSpc>
                <a:spcPts val="1260"/>
              </a:lnSpc>
            </a:pPr>
            <a:r>
              <a:rPr dirty="0" sz="1100">
                <a:latin typeface="Times New Roman"/>
                <a:cs typeface="Times New Roman"/>
              </a:rPr>
              <a:t>1</a:t>
            </a:r>
            <a:r>
              <a:rPr dirty="0" sz="1100" spc="1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листопада</a:t>
            </a:r>
            <a:r>
              <a:rPr dirty="0" sz="1100" spc="1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1918</a:t>
            </a:r>
            <a:r>
              <a:rPr dirty="0" sz="1100" spc="1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р.</a:t>
            </a:r>
            <a:r>
              <a:rPr dirty="0" sz="1100" spc="2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</a:t>
            </a:r>
            <a:r>
              <a:rPr dirty="0" sz="1100" spc="1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Львові</a:t>
            </a:r>
            <a:r>
              <a:rPr dirty="0" sz="1100" spc="2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відбувся</a:t>
            </a:r>
            <a:r>
              <a:rPr dirty="0" sz="1100" spc="1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державний</a:t>
            </a:r>
            <a:r>
              <a:rPr dirty="0" sz="1100" spc="20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переворот:</a:t>
            </a:r>
            <a:endParaRPr sz="1100">
              <a:latin typeface="Times New Roman"/>
              <a:cs typeface="Times New Roman"/>
            </a:endParaRPr>
          </a:p>
          <a:p>
            <a:pPr algn="just" marL="12700" marR="8255">
              <a:lnSpc>
                <a:spcPct val="96000"/>
              </a:lnSpc>
              <a:spcBef>
                <a:spcPts val="25"/>
              </a:spcBef>
            </a:pPr>
            <a:r>
              <a:rPr dirty="0" sz="1100">
                <a:latin typeface="Times New Roman"/>
                <a:cs typeface="Times New Roman"/>
              </a:rPr>
              <a:t>«Був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це</a:t>
            </a:r>
            <a:r>
              <a:rPr dirty="0" sz="1100" spc="1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соняшний</a:t>
            </a:r>
            <a:r>
              <a:rPr dirty="0" sz="1100" spc="1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осінній</a:t>
            </a:r>
            <a:r>
              <a:rPr dirty="0" sz="1100" spc="1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день.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</a:t>
            </a:r>
            <a:r>
              <a:rPr dirty="0" sz="1100" spc="1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ратуші,</a:t>
            </a:r>
            <a:r>
              <a:rPr dirty="0" sz="1100" spc="1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високо,</a:t>
            </a:r>
            <a:r>
              <a:rPr dirty="0" sz="1100" spc="1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осінньому </a:t>
            </a:r>
            <a:r>
              <a:rPr dirty="0" sz="1100">
                <a:latin typeface="Times New Roman"/>
                <a:cs typeface="Times New Roman"/>
              </a:rPr>
              <a:t>вітрі</a:t>
            </a:r>
            <a:r>
              <a:rPr dirty="0" sz="1100" spc="3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лопоче</a:t>
            </a:r>
            <a:r>
              <a:rPr dirty="0" sz="1100" spc="34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синьо-</a:t>
            </a:r>
            <a:r>
              <a:rPr dirty="0" sz="1100">
                <a:latin typeface="Times New Roman"/>
                <a:cs typeface="Times New Roman"/>
              </a:rPr>
              <a:t>жовтий</a:t>
            </a:r>
            <a:r>
              <a:rPr dirty="0" sz="1100" spc="3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стяг</a:t>
            </a:r>
            <a:r>
              <a:rPr dirty="0" sz="1100" spc="3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–</a:t>
            </a:r>
            <a:r>
              <a:rPr dirty="0" sz="1100" spc="3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символ</a:t>
            </a:r>
            <a:r>
              <a:rPr dirty="0" sz="1100" spc="3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привернення</a:t>
            </a:r>
            <a:r>
              <a:rPr dirty="0" sz="1100" spc="3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</a:t>
            </a:r>
            <a:r>
              <a:rPr dirty="0" sz="1100" spc="350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550 </a:t>
            </a:r>
            <a:r>
              <a:rPr dirty="0" sz="1100">
                <a:latin typeface="Times New Roman"/>
                <a:cs typeface="Times New Roman"/>
              </a:rPr>
              <a:t>роках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української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держави!».</a:t>
            </a:r>
            <a:endParaRPr sz="1100">
              <a:latin typeface="Times New Roman"/>
              <a:cs typeface="Times New Roman"/>
            </a:endParaRPr>
          </a:p>
          <a:p>
            <a:pPr algn="just" marL="192405">
              <a:lnSpc>
                <a:spcPts val="1235"/>
              </a:lnSpc>
            </a:pPr>
            <a:r>
              <a:rPr dirty="0" sz="1100">
                <a:latin typeface="Times New Roman"/>
                <a:cs typeface="Times New Roman"/>
              </a:rPr>
              <a:t>3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листопада</a:t>
            </a:r>
            <a:r>
              <a:rPr dirty="0" sz="1100" spc="1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1918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р.</a:t>
            </a:r>
            <a:r>
              <a:rPr dirty="0" sz="1100" spc="1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1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Чернівцях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відбулось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Буковинське</a:t>
            </a:r>
            <a:r>
              <a:rPr dirty="0" sz="1100" spc="18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віче:</a:t>
            </a:r>
            <a:endParaRPr sz="1100">
              <a:latin typeface="Times New Roman"/>
              <a:cs typeface="Times New Roman"/>
            </a:endParaRPr>
          </a:p>
          <a:p>
            <a:pPr algn="just" marL="12700" marR="5715">
              <a:lnSpc>
                <a:spcPct val="95900"/>
              </a:lnSpc>
              <a:spcBef>
                <a:spcPts val="30"/>
              </a:spcBef>
            </a:pPr>
            <a:r>
              <a:rPr dirty="0" sz="1100">
                <a:latin typeface="Times New Roman"/>
                <a:cs typeface="Times New Roman"/>
              </a:rPr>
              <a:t>«Це</a:t>
            </a:r>
            <a:r>
              <a:rPr dirty="0" sz="1100" spc="11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вся</a:t>
            </a:r>
            <a:r>
              <a:rPr dirty="0" sz="1100" spc="11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українська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Буковина</a:t>
            </a:r>
            <a:r>
              <a:rPr dirty="0" sz="1100" spc="11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встала,</a:t>
            </a:r>
            <a:r>
              <a:rPr dirty="0" sz="1100" spc="11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щоб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заявити</a:t>
            </a:r>
            <a:r>
              <a:rPr dirty="0" sz="1100" spc="11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своїм</a:t>
            </a:r>
            <a:r>
              <a:rPr dirty="0" sz="1100" spc="11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сусідам</a:t>
            </a:r>
            <a:r>
              <a:rPr dirty="0" sz="1100" spc="105">
                <a:latin typeface="Times New Roman"/>
                <a:cs typeface="Times New Roman"/>
              </a:rPr>
              <a:t> </a:t>
            </a:r>
            <a:r>
              <a:rPr dirty="0" sz="1100" spc="-50">
                <a:latin typeface="Times New Roman"/>
                <a:cs typeface="Times New Roman"/>
              </a:rPr>
              <a:t>і </a:t>
            </a:r>
            <a:r>
              <a:rPr dirty="0" sz="1100">
                <a:latin typeface="Times New Roman"/>
                <a:cs typeface="Times New Roman"/>
              </a:rPr>
              <a:t>всьому</a:t>
            </a:r>
            <a:r>
              <a:rPr dirty="0" sz="1100" spc="17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світу,</a:t>
            </a:r>
            <a:r>
              <a:rPr dirty="0" sz="1100" spc="17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що</a:t>
            </a:r>
            <a:r>
              <a:rPr dirty="0" sz="1100" spc="18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воля</a:t>
            </a:r>
            <a:r>
              <a:rPr dirty="0" sz="1100" spc="17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буковинських</a:t>
            </a:r>
            <a:r>
              <a:rPr dirty="0" sz="1100" spc="17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українців</a:t>
            </a:r>
            <a:r>
              <a:rPr dirty="0" sz="1100" spc="18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–</a:t>
            </a:r>
            <a:r>
              <a:rPr dirty="0" sz="1100" spc="18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це</a:t>
            </a:r>
            <a:r>
              <a:rPr dirty="0" sz="1100" spc="175">
                <a:latin typeface="Times New Roman"/>
                <a:cs typeface="Times New Roman"/>
              </a:rPr>
              <a:t>  </a:t>
            </a:r>
            <a:r>
              <a:rPr dirty="0" sz="1100" spc="-20">
                <a:latin typeface="Times New Roman"/>
                <a:cs typeface="Times New Roman"/>
              </a:rPr>
              <a:t>жити </a:t>
            </a:r>
            <a:r>
              <a:rPr dirty="0" sz="1100">
                <a:latin typeface="Times New Roman"/>
                <a:cs typeface="Times New Roman"/>
              </a:rPr>
              <a:t>самостійним</a:t>
            </a:r>
            <a:r>
              <a:rPr dirty="0" sz="1100" spc="-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життям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вільній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Українській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Державі».</a:t>
            </a:r>
            <a:endParaRPr sz="1100">
              <a:latin typeface="Times New Roman"/>
              <a:cs typeface="Times New Roman"/>
            </a:endParaRPr>
          </a:p>
          <a:p>
            <a:pPr algn="just" marL="12700" indent="179705">
              <a:lnSpc>
                <a:spcPts val="1235"/>
              </a:lnSpc>
            </a:pPr>
            <a:r>
              <a:rPr dirty="0" sz="1100">
                <a:latin typeface="Times New Roman"/>
                <a:cs typeface="Times New Roman"/>
              </a:rPr>
              <a:t>13</a:t>
            </a:r>
            <a:r>
              <a:rPr dirty="0" sz="1100" spc="2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листопада</a:t>
            </a:r>
            <a:r>
              <a:rPr dirty="0" sz="1100" spc="2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1918</a:t>
            </a:r>
            <a:r>
              <a:rPr dirty="0" sz="1100" spc="2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р.</a:t>
            </a:r>
            <a:r>
              <a:rPr dirty="0" sz="1100" spc="2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було</a:t>
            </a:r>
            <a:r>
              <a:rPr dirty="0" sz="1100" spc="2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офіційно</a:t>
            </a:r>
            <a:r>
              <a:rPr dirty="0" sz="1100" spc="2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проголошено</a:t>
            </a:r>
            <a:r>
              <a:rPr dirty="0" sz="1100" spc="28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утворення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ct val="95800"/>
              </a:lnSpc>
              <a:spcBef>
                <a:spcPts val="35"/>
              </a:spcBef>
            </a:pPr>
            <a:r>
              <a:rPr dirty="0" sz="1100" spc="-10">
                <a:latin typeface="Times New Roman"/>
                <a:cs typeface="Times New Roman"/>
              </a:rPr>
              <a:t>Західно-</a:t>
            </a:r>
            <a:r>
              <a:rPr dirty="0" sz="1100">
                <a:latin typeface="Times New Roman"/>
                <a:cs typeface="Times New Roman"/>
              </a:rPr>
              <a:t>Української</a:t>
            </a:r>
            <a:r>
              <a:rPr dirty="0" sz="1100" spc="22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Народної</a:t>
            </a:r>
            <a:r>
              <a:rPr dirty="0" sz="1100" spc="229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Республіки.</a:t>
            </a:r>
            <a:r>
              <a:rPr dirty="0" sz="1100" spc="22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«Простір</a:t>
            </a:r>
            <a:r>
              <a:rPr dirty="0" sz="1100" spc="225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Західно- </a:t>
            </a:r>
            <a:r>
              <a:rPr dirty="0" sz="1100">
                <a:latin typeface="Times New Roman"/>
                <a:cs typeface="Times New Roman"/>
              </a:rPr>
              <a:t>Української</a:t>
            </a:r>
            <a:r>
              <a:rPr dirty="0" sz="1100" spc="3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Народньої</a:t>
            </a:r>
            <a:r>
              <a:rPr dirty="0" sz="1100" spc="3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Республіки</a:t>
            </a:r>
            <a:r>
              <a:rPr dirty="0" sz="1100" spc="3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покривається</a:t>
            </a:r>
            <a:r>
              <a:rPr dirty="0" sz="1100" spc="3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37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українською </a:t>
            </a:r>
            <a:r>
              <a:rPr dirty="0" sz="1100">
                <a:latin typeface="Times New Roman"/>
                <a:cs typeface="Times New Roman"/>
              </a:rPr>
              <a:t>суцільного</a:t>
            </a:r>
            <a:r>
              <a:rPr dirty="0" sz="1100" spc="15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етнографічною</a:t>
            </a:r>
            <a:r>
              <a:rPr dirty="0" sz="1100" spc="16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областю</a:t>
            </a:r>
            <a:r>
              <a:rPr dirty="0" sz="1100" spc="16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16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межах</a:t>
            </a:r>
            <a:r>
              <a:rPr dirty="0" sz="1100" spc="16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бувшої</a:t>
            </a:r>
            <a:r>
              <a:rPr dirty="0" sz="1100" spc="160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австро- </a:t>
            </a:r>
            <a:r>
              <a:rPr dirty="0" sz="1100">
                <a:latin typeface="Times New Roman"/>
                <a:cs typeface="Times New Roman"/>
              </a:rPr>
              <a:t>угорської</a:t>
            </a:r>
            <a:r>
              <a:rPr dirty="0" sz="1100" spc="13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монархії</a:t>
            </a:r>
            <a:r>
              <a:rPr dirty="0" sz="1100" spc="14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–</a:t>
            </a:r>
            <a:r>
              <a:rPr dirty="0" sz="1100" spc="14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то</a:t>
            </a:r>
            <a:r>
              <a:rPr dirty="0" sz="1100" spc="13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є</a:t>
            </a:r>
            <a:r>
              <a:rPr dirty="0" sz="1100" spc="14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13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українською</a:t>
            </a:r>
            <a:r>
              <a:rPr dirty="0" sz="1100" spc="14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частиною</a:t>
            </a:r>
            <a:r>
              <a:rPr dirty="0" sz="1100" spc="135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бувших </a:t>
            </a:r>
            <a:r>
              <a:rPr dirty="0" sz="1100">
                <a:latin typeface="Times New Roman"/>
                <a:cs typeface="Times New Roman"/>
              </a:rPr>
              <a:t>австрійських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коронних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країв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Галичини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Володимирією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Буковини </a:t>
            </a:r>
            <a:r>
              <a:rPr dirty="0" sz="1100">
                <a:latin typeface="Times New Roman"/>
                <a:cs typeface="Times New Roman"/>
              </a:rPr>
              <a:t>та</a:t>
            </a:r>
            <a:r>
              <a:rPr dirty="0" sz="1100" spc="28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28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українськими</a:t>
            </a:r>
            <a:r>
              <a:rPr dirty="0" sz="1100" spc="29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частинами</a:t>
            </a:r>
            <a:r>
              <a:rPr dirty="0" sz="1100" spc="29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бувших</a:t>
            </a:r>
            <a:r>
              <a:rPr dirty="0" sz="1100" spc="29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угорських</a:t>
            </a:r>
            <a:r>
              <a:rPr dirty="0" sz="1100" spc="290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столиць </a:t>
            </a:r>
            <a:r>
              <a:rPr dirty="0" sz="1100">
                <a:latin typeface="Times New Roman"/>
                <a:cs typeface="Times New Roman"/>
              </a:rPr>
              <a:t>(комітатів):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Спиш,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Шариш,</a:t>
            </a:r>
            <a:r>
              <a:rPr dirty="0" sz="1100" spc="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Земплин,</a:t>
            </a:r>
            <a:r>
              <a:rPr dirty="0" sz="1100" spc="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Уг,</a:t>
            </a:r>
            <a:r>
              <a:rPr dirty="0" sz="1100" spc="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Берег,</a:t>
            </a:r>
            <a:r>
              <a:rPr dirty="0" sz="1100" spc="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Угоча</a:t>
            </a:r>
            <a:r>
              <a:rPr dirty="0" sz="1100" spc="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Марморош </a:t>
            </a:r>
            <a:r>
              <a:rPr dirty="0" sz="1100">
                <a:latin typeface="Times New Roman"/>
                <a:cs typeface="Times New Roman"/>
              </a:rPr>
              <a:t>–</a:t>
            </a:r>
            <a:r>
              <a:rPr dirty="0" sz="1100" spc="20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як</a:t>
            </a:r>
            <a:r>
              <a:rPr dirty="0" sz="1100" spc="2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вона</a:t>
            </a:r>
            <a:r>
              <a:rPr dirty="0" sz="1100" spc="1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означена</a:t>
            </a:r>
            <a:r>
              <a:rPr dirty="0" sz="1100" spc="20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</a:t>
            </a:r>
            <a:r>
              <a:rPr dirty="0" sz="1100" spc="1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етнографічній</a:t>
            </a:r>
            <a:r>
              <a:rPr dirty="0" sz="1100" spc="1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карті</a:t>
            </a:r>
            <a:r>
              <a:rPr dirty="0" sz="1100" spc="2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австрійської</a:t>
            </a:r>
            <a:r>
              <a:rPr dirty="0" sz="1100" spc="204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монархії </a:t>
            </a:r>
            <a:r>
              <a:rPr dirty="0" sz="1100">
                <a:latin typeface="Times New Roman"/>
                <a:cs typeface="Times New Roman"/>
              </a:rPr>
              <a:t>Карла</a:t>
            </a:r>
            <a:r>
              <a:rPr dirty="0" sz="1100" spc="2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барона</a:t>
            </a:r>
            <a:r>
              <a:rPr dirty="0" sz="1100" spc="2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Черніга»,</a:t>
            </a:r>
            <a:r>
              <a:rPr dirty="0" sz="1100" spc="2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–</a:t>
            </a:r>
            <a:r>
              <a:rPr dirty="0" sz="1100" spc="2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зазначалося</a:t>
            </a:r>
            <a:r>
              <a:rPr dirty="0" sz="1100" spc="2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2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законі.</a:t>
            </a:r>
            <a:r>
              <a:rPr dirty="0" sz="1100" spc="2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Перебравши</a:t>
            </a:r>
            <a:r>
              <a:rPr dirty="0" sz="1100" spc="285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до </a:t>
            </a:r>
            <a:r>
              <a:rPr dirty="0" sz="1100">
                <a:latin typeface="Times New Roman"/>
                <a:cs typeface="Times New Roman"/>
              </a:rPr>
              <a:t>своїх</a:t>
            </a:r>
            <a:r>
              <a:rPr dirty="0" sz="1100" spc="26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рук</a:t>
            </a:r>
            <a:r>
              <a:rPr dirty="0" sz="1100" spc="26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основні</a:t>
            </a:r>
            <a:r>
              <a:rPr dirty="0" sz="1100" spc="26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державні</a:t>
            </a:r>
            <a:r>
              <a:rPr dirty="0" sz="1100" spc="27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установи,</a:t>
            </a:r>
            <a:r>
              <a:rPr dirty="0" sz="1100" spc="26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українці</a:t>
            </a:r>
            <a:r>
              <a:rPr dirty="0" sz="1100" spc="265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розпочали </a:t>
            </a:r>
            <a:r>
              <a:rPr dirty="0" sz="1100">
                <a:latin typeface="Times New Roman"/>
                <a:cs typeface="Times New Roman"/>
              </a:rPr>
              <a:t>формування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системи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виконавчої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та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законодавчої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влади.</a:t>
            </a:r>
            <a:endParaRPr sz="1100">
              <a:latin typeface="Times New Roman"/>
              <a:cs typeface="Times New Roman"/>
            </a:endParaRPr>
          </a:p>
          <a:p>
            <a:pPr algn="just" marL="12700" indent="179705">
              <a:lnSpc>
                <a:spcPts val="1240"/>
              </a:lnSpc>
            </a:pPr>
            <a:r>
              <a:rPr dirty="0" sz="1100">
                <a:latin typeface="Times New Roman"/>
                <a:cs typeface="Times New Roman"/>
              </a:rPr>
              <a:t>Однак</a:t>
            </a:r>
            <a:r>
              <a:rPr dirty="0" sz="1100" spc="4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уряду</a:t>
            </a:r>
            <a:r>
              <a:rPr dirty="0" sz="1100" spc="4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ЗУНР</a:t>
            </a:r>
            <a:r>
              <a:rPr dirty="0" sz="1100" spc="4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не</a:t>
            </a:r>
            <a:r>
              <a:rPr dirty="0" sz="1100" spc="4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вдалось</a:t>
            </a:r>
            <a:r>
              <a:rPr dirty="0" sz="1100" spc="4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без</a:t>
            </a:r>
            <a:r>
              <a:rPr dirty="0" sz="1100" spc="4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допомоги</a:t>
            </a:r>
            <a:r>
              <a:rPr dirty="0" sz="1100" spc="4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від</a:t>
            </a:r>
            <a:r>
              <a:rPr dirty="0" sz="1100" spc="47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Великої</a:t>
            </a:r>
            <a:endParaRPr sz="1100">
              <a:latin typeface="Times New Roman"/>
              <a:cs typeface="Times New Roman"/>
            </a:endParaRPr>
          </a:p>
          <a:p>
            <a:pPr algn="just" marL="12700" marR="7620">
              <a:lnSpc>
                <a:spcPct val="95800"/>
              </a:lnSpc>
              <a:spcBef>
                <a:spcPts val="30"/>
              </a:spcBef>
            </a:pPr>
            <a:r>
              <a:rPr dirty="0" sz="1100">
                <a:latin typeface="Times New Roman"/>
                <a:cs typeface="Times New Roman"/>
              </a:rPr>
              <a:t>України</a:t>
            </a:r>
            <a:r>
              <a:rPr dirty="0" sz="1100" spc="16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надовго</a:t>
            </a:r>
            <a:r>
              <a:rPr dirty="0" sz="1100" spc="17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втримати</a:t>
            </a:r>
            <a:r>
              <a:rPr dirty="0" sz="1100" spc="17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Львів.</a:t>
            </a:r>
            <a:r>
              <a:rPr dirty="0" sz="1100" spc="17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22</a:t>
            </a:r>
            <a:r>
              <a:rPr dirty="0" sz="1100" spc="17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листопада</a:t>
            </a:r>
            <a:r>
              <a:rPr dirty="0" sz="1100" spc="17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місто</a:t>
            </a:r>
            <a:r>
              <a:rPr dirty="0" sz="1100" spc="170">
                <a:latin typeface="Times New Roman"/>
                <a:cs typeface="Times New Roman"/>
              </a:rPr>
              <a:t>  </a:t>
            </a:r>
            <a:r>
              <a:rPr dirty="0" sz="1100" spc="-20">
                <a:latin typeface="Times New Roman"/>
                <a:cs typeface="Times New Roman"/>
              </a:rPr>
              <a:t>було </a:t>
            </a:r>
            <a:r>
              <a:rPr dirty="0" sz="1100">
                <a:latin typeface="Times New Roman"/>
                <a:cs typeface="Times New Roman"/>
              </a:rPr>
              <a:t>захоплене</a:t>
            </a:r>
            <a:r>
              <a:rPr dirty="0" sz="1100" spc="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поляками.</a:t>
            </a:r>
            <a:r>
              <a:rPr dirty="0" sz="1100" spc="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Уряд</a:t>
            </a:r>
            <a:r>
              <a:rPr dirty="0" sz="1100" spc="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змушений</a:t>
            </a:r>
            <a:r>
              <a:rPr dirty="0" sz="1100" spc="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був</a:t>
            </a:r>
            <a:r>
              <a:rPr dirty="0" sz="1100" spc="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переїхати</a:t>
            </a:r>
            <a:r>
              <a:rPr dirty="0" sz="1100" spc="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</a:t>
            </a:r>
            <a:r>
              <a:rPr dirty="0" sz="1100" spc="7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Тернополя. </a:t>
            </a:r>
            <a:r>
              <a:rPr dirty="0" sz="1100">
                <a:latin typeface="Times New Roman"/>
                <a:cs typeface="Times New Roman"/>
              </a:rPr>
              <a:t>На</a:t>
            </a:r>
            <a:r>
              <a:rPr dirty="0" sz="1100" spc="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жаль,</a:t>
            </a:r>
            <a:r>
              <a:rPr dirty="0" sz="1100" spc="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не</a:t>
            </a:r>
            <a:r>
              <a:rPr dirty="0" sz="1100" spc="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вдалось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утримати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українську владу</a:t>
            </a:r>
            <a:r>
              <a:rPr dirty="0" sz="1100" spc="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й на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Буковині,</a:t>
            </a:r>
            <a:r>
              <a:rPr dirty="0" sz="1100" spc="20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вже </a:t>
            </a:r>
            <a:r>
              <a:rPr dirty="0" sz="1100">
                <a:latin typeface="Times New Roman"/>
                <a:cs typeface="Times New Roman"/>
              </a:rPr>
              <a:t>11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листопада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вулицях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Чернівців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з’явились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румунські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солдати.</a:t>
            </a:r>
            <a:endParaRPr sz="1100">
              <a:latin typeface="Times New Roman"/>
              <a:cs typeface="Times New Roman"/>
            </a:endParaRPr>
          </a:p>
          <a:p>
            <a:pPr algn="just" marL="12700" indent="179705">
              <a:lnSpc>
                <a:spcPts val="1235"/>
              </a:lnSpc>
            </a:pP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1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зв’язку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1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цими</a:t>
            </a:r>
            <a:r>
              <a:rPr dirty="0" sz="1100" spc="1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подіями,</a:t>
            </a:r>
            <a:r>
              <a:rPr dirty="0" sz="1100" spc="1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щоб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врятувати</a:t>
            </a:r>
            <a:r>
              <a:rPr dirty="0" sz="1100" spc="1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українську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владу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на</a:t>
            </a:r>
            <a:endParaRPr sz="1100">
              <a:latin typeface="Times New Roman"/>
              <a:cs typeface="Times New Roman"/>
            </a:endParaRPr>
          </a:p>
          <a:p>
            <a:pPr algn="just" marL="12700" marR="8890">
              <a:lnSpc>
                <a:spcPct val="95800"/>
              </a:lnSpc>
              <a:spcBef>
                <a:spcPts val="30"/>
              </a:spcBef>
            </a:pPr>
            <a:r>
              <a:rPr dirty="0" sz="1100">
                <a:latin typeface="Times New Roman"/>
                <a:cs typeface="Times New Roman"/>
              </a:rPr>
              <a:t>території</a:t>
            </a:r>
            <a:r>
              <a:rPr dirty="0" sz="1100" spc="4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Галичини</a:t>
            </a:r>
            <a:r>
              <a:rPr dirty="0" sz="1100" spc="4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4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Буковини,</a:t>
            </a:r>
            <a:r>
              <a:rPr dirty="0" sz="1100" spc="4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політичне</a:t>
            </a:r>
            <a:r>
              <a:rPr dirty="0" sz="1100" spc="4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керівництво</a:t>
            </a:r>
            <a:r>
              <a:rPr dirty="0" sz="1100" spc="470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ЗУНР </a:t>
            </a:r>
            <a:r>
              <a:rPr dirty="0" sz="1100">
                <a:latin typeface="Times New Roman"/>
                <a:cs typeface="Times New Roman"/>
              </a:rPr>
              <a:t>розпочало</a:t>
            </a:r>
            <a:r>
              <a:rPr dirty="0" sz="1100" spc="4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зближення</a:t>
            </a:r>
            <a:r>
              <a:rPr dirty="0" sz="1100" spc="43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4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Директорією.</a:t>
            </a:r>
            <a:r>
              <a:rPr dirty="0" sz="1100" spc="4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Незважаючи</a:t>
            </a:r>
            <a:r>
              <a:rPr dirty="0" sz="1100" spc="4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</a:t>
            </a:r>
            <a:r>
              <a:rPr dirty="0" sz="1100" spc="42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складне </a:t>
            </a:r>
            <a:r>
              <a:rPr dirty="0" sz="1100">
                <a:latin typeface="Times New Roman"/>
                <a:cs typeface="Times New Roman"/>
              </a:rPr>
              <a:t>становище</a:t>
            </a:r>
            <a:r>
              <a:rPr dirty="0" sz="1100" spc="3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обох</a:t>
            </a:r>
            <a:r>
              <a:rPr dirty="0" sz="1100" spc="3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нових</a:t>
            </a:r>
            <a:r>
              <a:rPr dirty="0" sz="1100" spc="3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національних</a:t>
            </a:r>
            <a:r>
              <a:rPr dirty="0" sz="1100" spc="3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державних</a:t>
            </a:r>
            <a:r>
              <a:rPr dirty="0" sz="1100" spc="3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утворень,</a:t>
            </a:r>
            <a:r>
              <a:rPr dirty="0" sz="1100" spc="345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їхнє </a:t>
            </a:r>
            <a:r>
              <a:rPr dirty="0" sz="1100">
                <a:latin typeface="Times New Roman"/>
                <a:cs typeface="Times New Roman"/>
              </a:rPr>
              <a:t>керівництво</a:t>
            </a:r>
            <a:r>
              <a:rPr dirty="0" sz="1100" spc="280">
                <a:latin typeface="Times New Roman"/>
                <a:cs typeface="Times New Roman"/>
              </a:rPr>
              <a:t>   </a:t>
            </a:r>
            <a:r>
              <a:rPr dirty="0" sz="1100">
                <a:latin typeface="Times New Roman"/>
                <a:cs typeface="Times New Roman"/>
              </a:rPr>
              <a:t>продовжувало</a:t>
            </a:r>
            <a:r>
              <a:rPr dirty="0" sz="1100" spc="280">
                <a:latin typeface="Times New Roman"/>
                <a:cs typeface="Times New Roman"/>
              </a:rPr>
              <a:t>   </a:t>
            </a:r>
            <a:r>
              <a:rPr dirty="0" sz="1100">
                <a:latin typeface="Times New Roman"/>
                <a:cs typeface="Times New Roman"/>
              </a:rPr>
              <a:t>справу</a:t>
            </a:r>
            <a:r>
              <a:rPr dirty="0" sz="1100" spc="275">
                <a:latin typeface="Times New Roman"/>
                <a:cs typeface="Times New Roman"/>
              </a:rPr>
              <a:t>   </a:t>
            </a:r>
            <a:r>
              <a:rPr dirty="0" sz="1100">
                <a:latin typeface="Times New Roman"/>
                <a:cs typeface="Times New Roman"/>
              </a:rPr>
              <a:t>об’єднання</a:t>
            </a:r>
            <a:r>
              <a:rPr dirty="0" sz="1100" spc="280">
                <a:latin typeface="Times New Roman"/>
                <a:cs typeface="Times New Roman"/>
              </a:rPr>
              <a:t>   </a:t>
            </a:r>
            <a:r>
              <a:rPr dirty="0" sz="1100" spc="-10">
                <a:latin typeface="Times New Roman"/>
                <a:cs typeface="Times New Roman"/>
              </a:rPr>
              <a:t>України. </a:t>
            </a:r>
            <a:r>
              <a:rPr dirty="0" sz="1100">
                <a:latin typeface="Times New Roman"/>
                <a:cs typeface="Times New Roman"/>
              </a:rPr>
              <a:t>Розуміючи,</a:t>
            </a:r>
            <a:r>
              <a:rPr dirty="0" sz="1100" spc="43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що</a:t>
            </a:r>
            <a:r>
              <a:rPr dirty="0" sz="1100" spc="4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возз’єднання</a:t>
            </a:r>
            <a:r>
              <a:rPr dirty="0" sz="1100" spc="4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могло</a:t>
            </a:r>
            <a:r>
              <a:rPr dirty="0" sz="1100" spc="4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реалізовуватися</a:t>
            </a:r>
            <a:r>
              <a:rPr dirty="0" sz="1100" spc="459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тільки</a:t>
            </a:r>
            <a:r>
              <a:rPr dirty="0" sz="1100" spc="459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на </a:t>
            </a:r>
            <a:r>
              <a:rPr dirty="0" sz="1100">
                <a:latin typeface="Times New Roman"/>
                <a:cs typeface="Times New Roman"/>
              </a:rPr>
              <a:t>ґрунтовних</a:t>
            </a:r>
            <a:r>
              <a:rPr dirty="0" sz="1100" spc="17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правових</a:t>
            </a:r>
            <a:r>
              <a:rPr dirty="0" sz="1100" spc="18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засадах,</a:t>
            </a:r>
            <a:r>
              <a:rPr dirty="0" sz="1100" spc="18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Державний</a:t>
            </a:r>
            <a:r>
              <a:rPr dirty="0" sz="1100" spc="16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секретаріат</a:t>
            </a:r>
            <a:r>
              <a:rPr dirty="0" sz="1100" spc="180">
                <a:latin typeface="Times New Roman"/>
                <a:cs typeface="Times New Roman"/>
              </a:rPr>
              <a:t>  </a:t>
            </a:r>
            <a:r>
              <a:rPr dirty="0" sz="1100" spc="-20">
                <a:latin typeface="Times New Roman"/>
                <a:cs typeface="Times New Roman"/>
              </a:rPr>
              <a:t>ЗУНР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Times New Roman"/>
              <a:cs typeface="Times New Roman"/>
            </a:endParaRPr>
          </a:p>
          <a:p>
            <a:pPr marL="349250">
              <a:lnSpc>
                <a:spcPct val="100000"/>
              </a:lnSpc>
              <a:tabLst>
                <a:tab pos="3875404" algn="l"/>
              </a:tabLst>
            </a:pPr>
            <a:r>
              <a:rPr dirty="0" sz="900" b="1">
                <a:latin typeface="Times New Roman"/>
                <a:cs typeface="Times New Roman"/>
              </a:rPr>
              <a:t>ХІV</a:t>
            </a:r>
            <a:r>
              <a:rPr dirty="0" sz="900" spc="-70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Буковинська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міжнародна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історико-краєзнавча</a:t>
            </a:r>
            <a:r>
              <a:rPr dirty="0" sz="900" spc="-30" b="1">
                <a:latin typeface="Times New Roman"/>
                <a:cs typeface="Times New Roman"/>
              </a:rPr>
              <a:t> </a:t>
            </a:r>
            <a:r>
              <a:rPr dirty="0" sz="900" spc="-10" b="1">
                <a:latin typeface="Times New Roman"/>
                <a:cs typeface="Times New Roman"/>
              </a:rPr>
              <a:t>конференція</a:t>
            </a:r>
            <a:r>
              <a:rPr dirty="0" sz="900" b="1">
                <a:latin typeface="Times New Roman"/>
                <a:cs typeface="Times New Roman"/>
              </a:rPr>
              <a:t>	</a:t>
            </a:r>
            <a:r>
              <a:rPr dirty="0" sz="900" spc="-25">
                <a:latin typeface="Times New Roman"/>
                <a:cs typeface="Times New Roman"/>
              </a:rPr>
              <a:t>53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00252" y="688594"/>
            <a:ext cx="4067810" cy="641858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just" marL="12700" marR="5080">
              <a:lnSpc>
                <a:spcPct val="95800"/>
              </a:lnSpc>
              <a:spcBef>
                <a:spcPts val="160"/>
              </a:spcBef>
            </a:pPr>
            <a:r>
              <a:rPr dirty="0" sz="1100">
                <a:latin typeface="Times New Roman"/>
                <a:cs typeface="Times New Roman"/>
              </a:rPr>
              <a:t>виробив</a:t>
            </a:r>
            <a:r>
              <a:rPr dirty="0" sz="1100" spc="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проект</a:t>
            </a:r>
            <a:r>
              <a:rPr dirty="0" sz="1100" spc="11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попереднього</a:t>
            </a:r>
            <a:r>
              <a:rPr dirty="0" sz="1100" spc="10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договору</a:t>
            </a:r>
            <a:r>
              <a:rPr dirty="0" sz="1100" spc="10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направив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</a:t>
            </a:r>
            <a:r>
              <a:rPr dirty="0" sz="1100" spc="10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Директорії, </a:t>
            </a:r>
            <a:r>
              <a:rPr dirty="0" sz="1100">
                <a:latin typeface="Times New Roman"/>
                <a:cs typeface="Times New Roman"/>
              </a:rPr>
              <a:t>яка</a:t>
            </a:r>
            <a:r>
              <a:rPr dirty="0" sz="1100" spc="2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перебувала</a:t>
            </a:r>
            <a:r>
              <a:rPr dirty="0" sz="1100" spc="3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2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той</a:t>
            </a:r>
            <a:r>
              <a:rPr dirty="0" sz="1100" spc="2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час</a:t>
            </a:r>
            <a:r>
              <a:rPr dirty="0" sz="1100" spc="2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</a:t>
            </a:r>
            <a:r>
              <a:rPr dirty="0" sz="1100" spc="3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Фастові,</a:t>
            </a:r>
            <a:r>
              <a:rPr dirty="0" sz="1100" spc="2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делегацію,</a:t>
            </a:r>
            <a:r>
              <a:rPr dirty="0" sz="1100" spc="2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яку</a:t>
            </a:r>
            <a:r>
              <a:rPr dirty="0" sz="1100" spc="3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очолив</a:t>
            </a:r>
            <a:r>
              <a:rPr dirty="0" sz="1100" spc="295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Л. </a:t>
            </a:r>
            <a:r>
              <a:rPr dirty="0" sz="1100">
                <a:latin typeface="Times New Roman"/>
                <a:cs typeface="Times New Roman"/>
              </a:rPr>
              <a:t>Цегельский</a:t>
            </a:r>
            <a:r>
              <a:rPr dirty="0" sz="1100" spc="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«До</a:t>
            </a:r>
            <a:r>
              <a:rPr dirty="0" sz="1100" spc="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цієї</a:t>
            </a:r>
            <a:r>
              <a:rPr dirty="0" sz="1100" spc="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місії</a:t>
            </a:r>
            <a:r>
              <a:rPr dirty="0" sz="1100" spc="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вибрано</a:t>
            </a:r>
            <a:r>
              <a:rPr dirty="0" sz="1100" spc="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мене</a:t>
            </a:r>
            <a:r>
              <a:rPr dirty="0" sz="1100" spc="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головою,</a:t>
            </a:r>
            <a:r>
              <a:rPr dirty="0" sz="1100" spc="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мабуть</a:t>
            </a:r>
            <a:r>
              <a:rPr dirty="0" sz="1100" spc="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тому,</a:t>
            </a:r>
            <a:r>
              <a:rPr dirty="0" sz="1100" spc="40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що </a:t>
            </a:r>
            <a:r>
              <a:rPr dirty="0" sz="1100">
                <a:latin typeface="Times New Roman"/>
                <a:cs typeface="Times New Roman"/>
              </a:rPr>
              <a:t>я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однаково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добре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знав</a:t>
            </a:r>
            <a:r>
              <a:rPr dirty="0" sz="1100" spc="1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та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був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добрих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відносинах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як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17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членами </a:t>
            </a:r>
            <a:r>
              <a:rPr dirty="0" sz="1100">
                <a:latin typeface="Times New Roman"/>
                <a:cs typeface="Times New Roman"/>
              </a:rPr>
              <a:t>гетьманської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влади</a:t>
            </a:r>
            <a:r>
              <a:rPr dirty="0" sz="1100" spc="1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та</a:t>
            </a:r>
            <a:r>
              <a:rPr dirty="0" sz="1100" spc="1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1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1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членами</a:t>
            </a:r>
            <a:r>
              <a:rPr dirty="0" sz="1100" spc="1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революційної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Директорії…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До </a:t>
            </a:r>
            <a:r>
              <a:rPr dirty="0" sz="1100">
                <a:latin typeface="Times New Roman"/>
                <a:cs typeface="Times New Roman"/>
              </a:rPr>
              <a:t>помочі</a:t>
            </a:r>
            <a:r>
              <a:rPr dirty="0" sz="1100" spc="48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4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як</a:t>
            </a:r>
            <a:r>
              <a:rPr dirty="0" sz="1100" spc="4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товариша</a:t>
            </a:r>
            <a:r>
              <a:rPr dirty="0" sz="1100" spc="11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4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тій</a:t>
            </a:r>
            <a:r>
              <a:rPr dirty="0" sz="1100" spc="4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місії</a:t>
            </a:r>
            <a:r>
              <a:rPr dirty="0" sz="1100" spc="4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додали</a:t>
            </a:r>
            <a:r>
              <a:rPr dirty="0" sz="1100" spc="4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мені</a:t>
            </a:r>
            <a:r>
              <a:rPr dirty="0" sz="1100" spc="4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д-ра</a:t>
            </a:r>
            <a:r>
              <a:rPr dirty="0" sz="1100" spc="50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Дмитра Левицького».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 indent="179705">
              <a:lnSpc>
                <a:spcPct val="95800"/>
              </a:lnSpc>
              <a:spcBef>
                <a:spcPts val="5"/>
              </a:spcBef>
            </a:pPr>
            <a:r>
              <a:rPr dirty="0" sz="1100">
                <a:latin typeface="Times New Roman"/>
                <a:cs typeface="Times New Roman"/>
              </a:rPr>
              <a:t>Після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детального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обговорення</a:t>
            </a:r>
            <a:r>
              <a:rPr dirty="0" sz="1100" spc="1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проекту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Директорія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делегація </a:t>
            </a:r>
            <a:r>
              <a:rPr dirty="0" sz="1100">
                <a:latin typeface="Times New Roman"/>
                <a:cs typeface="Times New Roman"/>
              </a:rPr>
              <a:t>ЗУНР</a:t>
            </a:r>
            <a:r>
              <a:rPr dirty="0" sz="1100" spc="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</a:t>
            </a:r>
            <a:r>
              <a:rPr dirty="0" sz="1100" spc="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грудня</a:t>
            </a:r>
            <a:r>
              <a:rPr dirty="0" sz="1100" spc="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1918</a:t>
            </a:r>
            <a:r>
              <a:rPr dirty="0" sz="1100" spc="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р.</a:t>
            </a:r>
            <a:r>
              <a:rPr dirty="0" sz="1100" spc="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підписали</a:t>
            </a:r>
            <a:r>
              <a:rPr dirty="0" sz="1100" spc="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Передвступний</a:t>
            </a:r>
            <a:r>
              <a:rPr dirty="0" sz="1100" spc="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договір,</a:t>
            </a:r>
            <a:r>
              <a:rPr dirty="0" sz="1100" spc="4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автором </a:t>
            </a:r>
            <a:r>
              <a:rPr dirty="0" sz="1100">
                <a:latin typeface="Times New Roman"/>
                <a:cs typeface="Times New Roman"/>
              </a:rPr>
              <a:t>якого</a:t>
            </a:r>
            <a:r>
              <a:rPr dirty="0" sz="1100" spc="4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виступив</a:t>
            </a:r>
            <a:r>
              <a:rPr dirty="0" sz="1100" spc="4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Л.</a:t>
            </a:r>
            <a:r>
              <a:rPr dirty="0" sz="1100" spc="2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Цегельський.</a:t>
            </a:r>
            <a:r>
              <a:rPr dirty="0" sz="1100" spc="48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Після</a:t>
            </a:r>
            <a:r>
              <a:rPr dirty="0" sz="1100" spc="4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офіційного</a:t>
            </a:r>
            <a:r>
              <a:rPr dirty="0" sz="1100" spc="484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підписання </a:t>
            </a:r>
            <a:r>
              <a:rPr dirty="0" sz="1100">
                <a:latin typeface="Times New Roman"/>
                <a:cs typeface="Times New Roman"/>
              </a:rPr>
              <a:t>Є.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Петрушевич</a:t>
            </a:r>
            <a:r>
              <a:rPr dirty="0" sz="1100" spc="1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урочисто</a:t>
            </a:r>
            <a:r>
              <a:rPr dirty="0" sz="1100" spc="1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заявив:</a:t>
            </a:r>
            <a:r>
              <a:rPr dirty="0" sz="1100" spc="1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«Стверджую,</a:t>
            </a:r>
            <a:r>
              <a:rPr dirty="0" sz="1100" spc="1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що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резолюція</a:t>
            </a:r>
            <a:r>
              <a:rPr dirty="0" sz="1100" spc="145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про </a:t>
            </a:r>
            <a:r>
              <a:rPr dirty="0" sz="1100">
                <a:latin typeface="Times New Roman"/>
                <a:cs typeface="Times New Roman"/>
              </a:rPr>
              <a:t>злуку</a:t>
            </a:r>
            <a:r>
              <a:rPr dirty="0" sz="1100" spc="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Галичини</a:t>
            </a:r>
            <a:r>
              <a:rPr dirty="0" sz="1100" spc="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й</a:t>
            </a:r>
            <a:r>
              <a:rPr dirty="0" sz="1100" spc="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Буковини</a:t>
            </a:r>
            <a:r>
              <a:rPr dirty="0" sz="1100" spc="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Україною</a:t>
            </a:r>
            <a:r>
              <a:rPr dirty="0" sz="1100" spc="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прийнята</a:t>
            </a:r>
            <a:r>
              <a:rPr dirty="0" sz="1100" spc="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оце</a:t>
            </a:r>
            <a:r>
              <a:rPr dirty="0" sz="1100" spc="8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однодушно </a:t>
            </a:r>
            <a:r>
              <a:rPr dirty="0" sz="1100">
                <a:latin typeface="Times New Roman"/>
                <a:cs typeface="Times New Roman"/>
              </a:rPr>
              <a:t>через</a:t>
            </a:r>
            <a:r>
              <a:rPr dirty="0" sz="1100" spc="114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аклямацію.</a:t>
            </a:r>
            <a:r>
              <a:rPr dirty="0" sz="1100" spc="114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Оцим</a:t>
            </a:r>
            <a:r>
              <a:rPr dirty="0" sz="1100" spc="114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стверджую</a:t>
            </a:r>
            <a:r>
              <a:rPr dirty="0" sz="1100" spc="114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12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оповіщаю,</a:t>
            </a:r>
            <a:r>
              <a:rPr dirty="0" sz="1100" spc="12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що</a:t>
            </a:r>
            <a:r>
              <a:rPr dirty="0" sz="1100" spc="12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від</a:t>
            </a:r>
            <a:r>
              <a:rPr dirty="0" sz="1100" spc="120">
                <a:latin typeface="Times New Roman"/>
                <a:cs typeface="Times New Roman"/>
              </a:rPr>
              <a:t>  </a:t>
            </a:r>
            <a:r>
              <a:rPr dirty="0" sz="1100" spc="-20">
                <a:latin typeface="Times New Roman"/>
                <a:cs typeface="Times New Roman"/>
              </a:rPr>
              <a:t>цієї </a:t>
            </a:r>
            <a:r>
              <a:rPr dirty="0" sz="1100">
                <a:latin typeface="Times New Roman"/>
                <a:cs typeface="Times New Roman"/>
              </a:rPr>
              <a:t>хвилини</a:t>
            </a:r>
            <a:r>
              <a:rPr dirty="0" sz="1100" spc="4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старинна</a:t>
            </a:r>
            <a:r>
              <a:rPr dirty="0" sz="1100" spc="48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галицько-</a:t>
            </a:r>
            <a:r>
              <a:rPr dirty="0" sz="1100">
                <a:latin typeface="Times New Roman"/>
                <a:cs typeface="Times New Roman"/>
              </a:rPr>
              <a:t>володимирська</a:t>
            </a:r>
            <a:r>
              <a:rPr dirty="0" sz="1100" spc="4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волость</a:t>
            </a:r>
            <a:r>
              <a:rPr dirty="0" sz="1100" spc="4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входить</a:t>
            </a:r>
            <a:r>
              <a:rPr dirty="0" sz="1100" spc="480">
                <a:latin typeface="Times New Roman"/>
                <a:cs typeface="Times New Roman"/>
              </a:rPr>
              <a:t> </a:t>
            </a:r>
            <a:r>
              <a:rPr dirty="0" sz="1100" spc="-50">
                <a:latin typeface="Times New Roman"/>
                <a:cs typeface="Times New Roman"/>
              </a:rPr>
              <a:t>у </a:t>
            </a:r>
            <a:r>
              <a:rPr dirty="0" sz="1100">
                <a:latin typeface="Times New Roman"/>
                <a:cs typeface="Times New Roman"/>
              </a:rPr>
              <a:t>склад</a:t>
            </a:r>
            <a:r>
              <a:rPr dirty="0" sz="1100" spc="3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однієї</a:t>
            </a:r>
            <a:r>
              <a:rPr dirty="0" sz="1100" spc="3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3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нероздільної,</a:t>
            </a:r>
            <a:r>
              <a:rPr dirty="0" sz="1100" spc="3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соборної</a:t>
            </a:r>
            <a:r>
              <a:rPr dirty="0" sz="1100" spc="3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3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суверенної,</a:t>
            </a:r>
            <a:r>
              <a:rPr dirty="0" sz="1100" spc="33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Української </a:t>
            </a:r>
            <a:r>
              <a:rPr dirty="0" sz="1100">
                <a:latin typeface="Times New Roman"/>
                <a:cs typeface="Times New Roman"/>
              </a:rPr>
              <a:t>Держави.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Соборній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Україні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Слава!».</a:t>
            </a:r>
            <a:endParaRPr sz="1100">
              <a:latin typeface="Times New Roman"/>
              <a:cs typeface="Times New Roman"/>
            </a:endParaRPr>
          </a:p>
          <a:p>
            <a:pPr algn="just" marL="12700" marR="5715" indent="179705">
              <a:lnSpc>
                <a:spcPct val="95800"/>
              </a:lnSpc>
              <a:spcBef>
                <a:spcPts val="10"/>
              </a:spcBef>
            </a:pP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4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той</a:t>
            </a:r>
            <a:r>
              <a:rPr dirty="0" sz="1100" spc="4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час</a:t>
            </a:r>
            <a:r>
              <a:rPr dirty="0" sz="1100" spc="4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коли</a:t>
            </a:r>
            <a:r>
              <a:rPr dirty="0" sz="1100" spc="11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Л.</a:t>
            </a:r>
            <a:r>
              <a:rPr dirty="0" sz="1100" spc="4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Цегельський</a:t>
            </a:r>
            <a:r>
              <a:rPr dirty="0" sz="1100" spc="4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4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Фастова</a:t>
            </a:r>
            <a:r>
              <a:rPr dirty="0" sz="1100" spc="4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добирався</a:t>
            </a:r>
            <a:r>
              <a:rPr dirty="0" sz="1100" spc="490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до </a:t>
            </a:r>
            <a:r>
              <a:rPr dirty="0" sz="1100">
                <a:latin typeface="Times New Roman"/>
                <a:cs typeface="Times New Roman"/>
              </a:rPr>
              <a:t>Тернополя,</a:t>
            </a:r>
            <a:r>
              <a:rPr dirty="0" sz="1100" spc="3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Директорія</a:t>
            </a:r>
            <a:r>
              <a:rPr dirty="0" sz="1100" spc="3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підійшла</a:t>
            </a:r>
            <a:r>
              <a:rPr dirty="0" sz="1100" spc="3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</a:t>
            </a:r>
            <a:r>
              <a:rPr dirty="0" sz="1100" spc="3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Києва.</a:t>
            </a:r>
            <a:r>
              <a:rPr dirty="0" sz="1100" spc="3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14</a:t>
            </a:r>
            <a:r>
              <a:rPr dirty="0" sz="1100" spc="3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грудня</a:t>
            </a:r>
            <a:r>
              <a:rPr dirty="0" sz="1100" spc="36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Гетьман </a:t>
            </a:r>
            <a:r>
              <a:rPr dirty="0" sz="1100">
                <a:latin typeface="Times New Roman"/>
                <a:cs typeface="Times New Roman"/>
              </a:rPr>
              <a:t>зрікся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влади,</a:t>
            </a:r>
            <a:r>
              <a:rPr dirty="0" sz="1100" spc="1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1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19</a:t>
            </a:r>
            <a:r>
              <a:rPr dirty="0" sz="1100" spc="1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грудня</a:t>
            </a:r>
            <a:r>
              <a:rPr dirty="0" sz="1100" spc="1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Директорія</a:t>
            </a:r>
            <a:r>
              <a:rPr dirty="0" sz="1100" spc="1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урочисто</a:t>
            </a:r>
            <a:r>
              <a:rPr dirty="0" sz="1100" spc="1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в’їхала</a:t>
            </a:r>
            <a:r>
              <a:rPr dirty="0" sz="1100" spc="1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</a:t>
            </a:r>
            <a:r>
              <a:rPr dirty="0" sz="1100" spc="19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Києва. </a:t>
            </a:r>
            <a:r>
              <a:rPr dirty="0" sz="1100">
                <a:latin typeface="Times New Roman"/>
                <a:cs typeface="Times New Roman"/>
              </a:rPr>
              <a:t>Дізнавшись</a:t>
            </a:r>
            <a:r>
              <a:rPr dirty="0" sz="1100" spc="2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про</a:t>
            </a:r>
            <a:r>
              <a:rPr dirty="0" sz="1100" spc="2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остаточну</a:t>
            </a:r>
            <a:r>
              <a:rPr dirty="0" sz="1100" spc="2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перемогу</a:t>
            </a:r>
            <a:r>
              <a:rPr dirty="0" sz="1100" spc="2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Директорії</a:t>
            </a:r>
            <a:r>
              <a:rPr dirty="0" sz="1100" spc="2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Л.</a:t>
            </a:r>
            <a:r>
              <a:rPr dirty="0" sz="1100" spc="27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Цегельський </a:t>
            </a:r>
            <a:r>
              <a:rPr dirty="0" sz="1100">
                <a:latin typeface="Times New Roman"/>
                <a:cs typeface="Times New Roman"/>
              </a:rPr>
              <a:t>знову</a:t>
            </a:r>
            <a:r>
              <a:rPr dirty="0" sz="1100" spc="11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вирушив</a:t>
            </a:r>
            <a:r>
              <a:rPr dirty="0" sz="1100" spc="11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</a:t>
            </a:r>
            <a:r>
              <a:rPr dirty="0" sz="1100" spc="1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Києва,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щоб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вже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офіційно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провести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переговори </a:t>
            </a:r>
            <a:r>
              <a:rPr dirty="0" sz="1100">
                <a:latin typeface="Times New Roman"/>
                <a:cs typeface="Times New Roman"/>
              </a:rPr>
              <a:t>щодо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об’єднання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двох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держав.</a:t>
            </a:r>
            <a:endParaRPr sz="1100">
              <a:latin typeface="Times New Roman"/>
              <a:cs typeface="Times New Roman"/>
            </a:endParaRPr>
          </a:p>
          <a:p>
            <a:pPr algn="just" marL="12700" indent="179705">
              <a:lnSpc>
                <a:spcPts val="1235"/>
              </a:lnSpc>
            </a:pPr>
            <a:r>
              <a:rPr dirty="0" sz="1100">
                <a:latin typeface="Times New Roman"/>
                <a:cs typeface="Times New Roman"/>
              </a:rPr>
              <a:t>3</a:t>
            </a:r>
            <a:r>
              <a:rPr dirty="0" sz="1100" spc="2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січня</a:t>
            </a:r>
            <a:r>
              <a:rPr dirty="0" sz="1100" spc="229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1919</a:t>
            </a:r>
            <a:r>
              <a:rPr dirty="0" sz="1100" spc="2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р.</a:t>
            </a:r>
            <a:r>
              <a:rPr dirty="0" sz="1100" spc="2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</a:t>
            </a:r>
            <a:r>
              <a:rPr dirty="0" sz="1100" spc="2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сесії</a:t>
            </a:r>
            <a:r>
              <a:rPr dirty="0" sz="1100" spc="2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УНРади</a:t>
            </a:r>
            <a:r>
              <a:rPr dirty="0" sz="1100" spc="2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</a:t>
            </a:r>
            <a:r>
              <a:rPr dirty="0" sz="1100" spc="2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Станіславі</a:t>
            </a:r>
            <a:r>
              <a:rPr dirty="0" sz="1100" spc="2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було</a:t>
            </a:r>
            <a:r>
              <a:rPr dirty="0" sz="1100" spc="24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прийнято</a:t>
            </a:r>
            <a:endParaRPr sz="1100">
              <a:latin typeface="Times New Roman"/>
              <a:cs typeface="Times New Roman"/>
            </a:endParaRPr>
          </a:p>
          <a:p>
            <a:pPr algn="just" marL="12700" marR="5715">
              <a:lnSpc>
                <a:spcPct val="95800"/>
              </a:lnSpc>
              <a:spcBef>
                <a:spcPts val="30"/>
              </a:spcBef>
            </a:pPr>
            <a:r>
              <a:rPr dirty="0" sz="1100">
                <a:latin typeface="Times New Roman"/>
                <a:cs typeface="Times New Roman"/>
              </a:rPr>
              <a:t>Ухвалу</a:t>
            </a:r>
            <a:r>
              <a:rPr dirty="0" sz="1100" spc="2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«Про</a:t>
            </a:r>
            <a:r>
              <a:rPr dirty="0" sz="1100" spc="2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злуку</a:t>
            </a:r>
            <a:r>
              <a:rPr dirty="0" sz="1100" spc="24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Західно-</a:t>
            </a:r>
            <a:r>
              <a:rPr dirty="0" sz="1100">
                <a:latin typeface="Times New Roman"/>
                <a:cs typeface="Times New Roman"/>
              </a:rPr>
              <a:t>Української</a:t>
            </a:r>
            <a:r>
              <a:rPr dirty="0" sz="1100" spc="2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Народньої</a:t>
            </a:r>
            <a:r>
              <a:rPr dirty="0" sz="1100" spc="2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Республіки</a:t>
            </a:r>
            <a:r>
              <a:rPr dirty="0" sz="1100" spc="225">
                <a:latin typeface="Times New Roman"/>
                <a:cs typeface="Times New Roman"/>
              </a:rPr>
              <a:t> </a:t>
            </a:r>
            <a:r>
              <a:rPr dirty="0" sz="1100" spc="-50">
                <a:latin typeface="Times New Roman"/>
                <a:cs typeface="Times New Roman"/>
              </a:rPr>
              <a:t>з </a:t>
            </a:r>
            <a:r>
              <a:rPr dirty="0" sz="1100">
                <a:latin typeface="Times New Roman"/>
                <a:cs typeface="Times New Roman"/>
              </a:rPr>
              <a:t>Українською</a:t>
            </a:r>
            <a:r>
              <a:rPr dirty="0" sz="1100" spc="15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Народньою</a:t>
            </a:r>
            <a:r>
              <a:rPr dirty="0" sz="1100" spc="16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Республікою»</a:t>
            </a:r>
            <a:r>
              <a:rPr dirty="0" sz="1100" spc="15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15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«одну,</a:t>
            </a:r>
            <a:r>
              <a:rPr dirty="0" sz="1100" spc="160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одноцільну, </a:t>
            </a:r>
            <a:r>
              <a:rPr dirty="0" sz="1100">
                <a:latin typeface="Times New Roman"/>
                <a:cs typeface="Times New Roman"/>
              </a:rPr>
              <a:t>суверенну</a:t>
            </a:r>
            <a:r>
              <a:rPr dirty="0" sz="1100" spc="1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Народню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Республіку»,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тобто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ратифіковано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Фастівську </a:t>
            </a:r>
            <a:r>
              <a:rPr dirty="0" sz="1100">
                <a:latin typeface="Times New Roman"/>
                <a:cs typeface="Times New Roman"/>
              </a:rPr>
              <a:t>угоду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від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грудня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1918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р.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 indent="179705">
              <a:lnSpc>
                <a:spcPct val="95700"/>
              </a:lnSpc>
              <a:spcBef>
                <a:spcPts val="20"/>
              </a:spcBef>
            </a:pPr>
            <a:r>
              <a:rPr dirty="0" sz="1100">
                <a:latin typeface="Times New Roman"/>
                <a:cs typeface="Times New Roman"/>
              </a:rPr>
              <a:t>Після</a:t>
            </a:r>
            <a:r>
              <a:rPr dirty="0" sz="1100" spc="380">
                <a:latin typeface="Times New Roman"/>
                <a:cs typeface="Times New Roman"/>
              </a:rPr>
              <a:t>    </a:t>
            </a:r>
            <a:r>
              <a:rPr dirty="0" sz="1100">
                <a:latin typeface="Times New Roman"/>
                <a:cs typeface="Times New Roman"/>
              </a:rPr>
              <a:t>урочистостей</a:t>
            </a:r>
            <a:r>
              <a:rPr dirty="0" sz="1100" spc="380">
                <a:latin typeface="Times New Roman"/>
                <a:cs typeface="Times New Roman"/>
              </a:rPr>
              <a:t>    </a:t>
            </a:r>
            <a:r>
              <a:rPr dirty="0" sz="1100">
                <a:latin typeface="Times New Roman"/>
                <a:cs typeface="Times New Roman"/>
              </a:rPr>
              <a:t>відбулось</a:t>
            </a:r>
            <a:r>
              <a:rPr dirty="0" sz="1100" spc="380">
                <a:latin typeface="Times New Roman"/>
                <a:cs typeface="Times New Roman"/>
              </a:rPr>
              <a:t>    </a:t>
            </a:r>
            <a:r>
              <a:rPr dirty="0" sz="1100" spc="-10">
                <a:latin typeface="Times New Roman"/>
                <a:cs typeface="Times New Roman"/>
              </a:rPr>
              <a:t>переформатування </a:t>
            </a:r>
            <a:r>
              <a:rPr dirty="0" sz="1100">
                <a:latin typeface="Times New Roman"/>
                <a:cs typeface="Times New Roman"/>
              </a:rPr>
              <a:t>найважливіших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урядових</a:t>
            </a:r>
            <a:r>
              <a:rPr dirty="0" sz="1100" spc="1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установ.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Однією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них</a:t>
            </a:r>
            <a:r>
              <a:rPr dirty="0" sz="1100" spc="1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був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Секретаріат </a:t>
            </a:r>
            <a:r>
              <a:rPr dirty="0" sz="1100">
                <a:latin typeface="Times New Roman"/>
                <a:cs typeface="Times New Roman"/>
              </a:rPr>
              <a:t>закордонних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справ,</a:t>
            </a:r>
            <a:r>
              <a:rPr dirty="0" sz="1100" spc="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який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мав</a:t>
            </a:r>
            <a:r>
              <a:rPr dirty="0" sz="1100" spc="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репрезентувати</a:t>
            </a:r>
            <a:r>
              <a:rPr dirty="0" sz="1100" spc="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молодий</a:t>
            </a:r>
            <a:r>
              <a:rPr dirty="0" sz="1100" spc="3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український </a:t>
            </a:r>
            <a:r>
              <a:rPr dirty="0" sz="1100">
                <a:latin typeface="Times New Roman"/>
                <a:cs typeface="Times New Roman"/>
              </a:rPr>
              <a:t>уряд</a:t>
            </a:r>
            <a:r>
              <a:rPr dirty="0" sz="1100" spc="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світі.</a:t>
            </a:r>
            <a:r>
              <a:rPr dirty="0" sz="1100" spc="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Очолив</a:t>
            </a:r>
            <a:r>
              <a:rPr dirty="0" sz="1100" spc="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його</a:t>
            </a:r>
            <a:r>
              <a:rPr dirty="0" sz="1100" spc="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Лонгин</a:t>
            </a:r>
            <a:r>
              <a:rPr dirty="0" sz="1100" spc="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Цегельський,</a:t>
            </a:r>
            <a:r>
              <a:rPr dirty="0" sz="1100" spc="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</a:t>
            </a:r>
            <a:r>
              <a:rPr dirty="0" sz="1100" spc="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складу</a:t>
            </a:r>
            <a:r>
              <a:rPr dirty="0" sz="1100" spc="5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увійшли </a:t>
            </a:r>
            <a:r>
              <a:rPr dirty="0" sz="1100">
                <a:latin typeface="Times New Roman"/>
                <a:cs typeface="Times New Roman"/>
              </a:rPr>
              <a:t>також</a:t>
            </a:r>
            <a:r>
              <a:rPr dirty="0" sz="1100" spc="2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о.Франціско</a:t>
            </a:r>
            <a:r>
              <a:rPr dirty="0" sz="1100" spc="2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Ксавер</a:t>
            </a:r>
            <a:r>
              <a:rPr dirty="0" sz="1100" spc="2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Бонн</a:t>
            </a:r>
            <a:r>
              <a:rPr dirty="0" sz="1100" spc="2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(за</a:t>
            </a:r>
            <a:r>
              <a:rPr dirty="0" sz="1100" spc="2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походженням</a:t>
            </a:r>
            <a:r>
              <a:rPr dirty="0" sz="1100" spc="2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бельгієць,</a:t>
            </a:r>
            <a:r>
              <a:rPr dirty="0" sz="1100" spc="210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але </a:t>
            </a:r>
            <a:r>
              <a:rPr dirty="0" sz="1100">
                <a:latin typeface="Times New Roman"/>
                <a:cs typeface="Times New Roman"/>
              </a:rPr>
              <a:t>довгий</a:t>
            </a:r>
            <a:r>
              <a:rPr dirty="0" sz="1100" spc="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час</a:t>
            </a:r>
            <a:r>
              <a:rPr dirty="0" sz="1100" spc="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працював</a:t>
            </a:r>
            <a:r>
              <a:rPr dirty="0" sz="1100" spc="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</a:t>
            </a:r>
            <a:r>
              <a:rPr dirty="0" sz="1100" spc="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Тернополі,</a:t>
            </a:r>
            <a:r>
              <a:rPr dirty="0" sz="1100" spc="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досконало</a:t>
            </a:r>
            <a:r>
              <a:rPr dirty="0" sz="1100" spc="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володів</a:t>
            </a:r>
            <a:r>
              <a:rPr dirty="0" sz="1100" spc="5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українською </a:t>
            </a:r>
            <a:r>
              <a:rPr dirty="0" sz="1100">
                <a:latin typeface="Times New Roman"/>
                <a:cs typeface="Times New Roman"/>
              </a:rPr>
              <a:t>мовою)</a:t>
            </a:r>
            <a:r>
              <a:rPr dirty="0" sz="1100" spc="14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та</a:t>
            </a:r>
            <a:r>
              <a:rPr dirty="0" sz="1100" spc="14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доктор</a:t>
            </a:r>
            <a:r>
              <a:rPr dirty="0" sz="1100" spc="14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Сергій</a:t>
            </a:r>
            <a:r>
              <a:rPr dirty="0" sz="1100" spc="14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Залозецький</a:t>
            </a:r>
            <a:r>
              <a:rPr dirty="0" sz="1100" spc="14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«широко</a:t>
            </a:r>
            <a:r>
              <a:rPr dirty="0" sz="1100" spc="14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освічений</a:t>
            </a:r>
            <a:r>
              <a:rPr dirty="0" sz="1100" spc="140">
                <a:latin typeface="Times New Roman"/>
                <a:cs typeface="Times New Roman"/>
              </a:rPr>
              <a:t>  </a:t>
            </a:r>
            <a:r>
              <a:rPr dirty="0" sz="1100" spc="-50">
                <a:latin typeface="Times New Roman"/>
                <a:cs typeface="Times New Roman"/>
              </a:rPr>
              <a:t>і </a:t>
            </a:r>
            <a:r>
              <a:rPr dirty="0" sz="1100">
                <a:latin typeface="Times New Roman"/>
                <a:cs typeface="Times New Roman"/>
              </a:rPr>
              <a:t>бувалий</a:t>
            </a:r>
            <a:r>
              <a:rPr dirty="0" sz="1100" spc="1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</a:t>
            </a:r>
            <a:r>
              <a:rPr dirty="0" sz="1100" spc="1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світі,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елегантний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та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укладний</a:t>
            </a:r>
            <a:r>
              <a:rPr dirty="0" sz="1100" spc="1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представник</a:t>
            </a:r>
            <a:r>
              <a:rPr dirty="0" sz="1100" spc="15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Буковини». </a:t>
            </a:r>
            <a:r>
              <a:rPr dirty="0" sz="1100">
                <a:latin typeface="Times New Roman"/>
                <a:cs typeface="Times New Roman"/>
              </a:rPr>
              <a:t>Після</a:t>
            </a:r>
            <a:r>
              <a:rPr dirty="0" sz="1100" spc="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утворення</a:t>
            </a:r>
            <a:r>
              <a:rPr dirty="0" sz="1100" spc="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уряду</a:t>
            </a:r>
            <a:r>
              <a:rPr dirty="0" sz="1100" spc="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ЗУНР</a:t>
            </a:r>
            <a:r>
              <a:rPr dirty="0" sz="1100" spc="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було</a:t>
            </a:r>
            <a:r>
              <a:rPr dirty="0" sz="1100" spc="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відразу</a:t>
            </a:r>
            <a:r>
              <a:rPr dirty="0" sz="1100" spc="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створено</a:t>
            </a:r>
            <a:r>
              <a:rPr dirty="0" sz="1100" spc="7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дипломатичні </a:t>
            </a:r>
            <a:r>
              <a:rPr dirty="0" sz="1100">
                <a:latin typeface="Times New Roman"/>
                <a:cs typeface="Times New Roman"/>
              </a:rPr>
              <a:t>посольства,</a:t>
            </a:r>
            <a:r>
              <a:rPr dirty="0" sz="1100" spc="4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зокрема</a:t>
            </a:r>
            <a:r>
              <a:rPr dirty="0" sz="1100" spc="4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послом</a:t>
            </a:r>
            <a:r>
              <a:rPr dirty="0" sz="1100" spc="4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</a:t>
            </a:r>
            <a:r>
              <a:rPr dirty="0" sz="1100" spc="4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Відні</a:t>
            </a:r>
            <a:r>
              <a:rPr dirty="0" sz="1100" spc="459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був</a:t>
            </a:r>
            <a:r>
              <a:rPr dirty="0" sz="1100" spc="459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буковинець</a:t>
            </a:r>
            <a:r>
              <a:rPr dirty="0" sz="1100" spc="47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Микола </a:t>
            </a:r>
            <a:r>
              <a:rPr dirty="0" sz="1100">
                <a:latin typeface="Times New Roman"/>
                <a:cs typeface="Times New Roman"/>
              </a:rPr>
              <a:t>Василько,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Празі –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Степан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Смаль-Стоцький.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49250" algn="l"/>
              </a:tabLst>
            </a:pPr>
            <a:r>
              <a:rPr dirty="0" sz="900" spc="-25">
                <a:latin typeface="Times New Roman"/>
                <a:cs typeface="Times New Roman"/>
              </a:rPr>
              <a:t>54</a:t>
            </a:r>
            <a:r>
              <a:rPr dirty="0" sz="900">
                <a:latin typeface="Times New Roman"/>
                <a:cs typeface="Times New Roman"/>
              </a:rPr>
              <a:t>	</a:t>
            </a:r>
            <a:r>
              <a:rPr dirty="0" sz="900" b="1">
                <a:latin typeface="Times New Roman"/>
                <a:cs typeface="Times New Roman"/>
              </a:rPr>
              <a:t>ХІV</a:t>
            </a:r>
            <a:r>
              <a:rPr dirty="0" sz="900" spc="-70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Буковинська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міжнародна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історико-краєзнавча</a:t>
            </a:r>
            <a:r>
              <a:rPr dirty="0" sz="900" spc="-30" b="1">
                <a:latin typeface="Times New Roman"/>
                <a:cs typeface="Times New Roman"/>
              </a:rPr>
              <a:t> </a:t>
            </a:r>
            <a:r>
              <a:rPr dirty="0" sz="900" spc="-10" b="1">
                <a:latin typeface="Times New Roman"/>
                <a:cs typeface="Times New Roman"/>
              </a:rPr>
              <a:t>конференція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71880" y="688594"/>
            <a:ext cx="4069715" cy="641858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just" marL="12700" marR="6350" indent="179705">
              <a:lnSpc>
                <a:spcPct val="95800"/>
              </a:lnSpc>
              <a:spcBef>
                <a:spcPts val="160"/>
              </a:spcBef>
            </a:pPr>
            <a:r>
              <a:rPr dirty="0" sz="1100">
                <a:latin typeface="Times New Roman"/>
                <a:cs typeface="Times New Roman"/>
              </a:rPr>
              <a:t>22</a:t>
            </a:r>
            <a:r>
              <a:rPr dirty="0" sz="1100" spc="3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січня</a:t>
            </a:r>
            <a:r>
              <a:rPr dirty="0" sz="1100" spc="3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</a:t>
            </a:r>
            <a:r>
              <a:rPr dirty="0" sz="1100" spc="33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12-</a:t>
            </a:r>
            <a:r>
              <a:rPr dirty="0" sz="1100">
                <a:latin typeface="Times New Roman"/>
                <a:cs typeface="Times New Roman"/>
              </a:rPr>
              <a:t>й</a:t>
            </a:r>
            <a:r>
              <a:rPr dirty="0" sz="1100" spc="3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годині</a:t>
            </a:r>
            <a:r>
              <a:rPr dirty="0" sz="1100" spc="3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</a:t>
            </a:r>
            <a:r>
              <a:rPr dirty="0" sz="1100" spc="3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Києві</a:t>
            </a:r>
            <a:r>
              <a:rPr dirty="0" sz="1100" spc="3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</a:t>
            </a:r>
            <a:r>
              <a:rPr dirty="0" sz="1100" spc="3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Софіївському</a:t>
            </a:r>
            <a:r>
              <a:rPr dirty="0" sz="1100" spc="3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майдані</a:t>
            </a:r>
            <a:r>
              <a:rPr dirty="0" sz="1100" spc="330">
                <a:latin typeface="Times New Roman"/>
                <a:cs typeface="Times New Roman"/>
              </a:rPr>
              <a:t> </a:t>
            </a:r>
            <a:r>
              <a:rPr dirty="0" sz="1100" spc="-50">
                <a:latin typeface="Times New Roman"/>
                <a:cs typeface="Times New Roman"/>
              </a:rPr>
              <a:t>у </a:t>
            </a:r>
            <a:r>
              <a:rPr dirty="0" sz="1100">
                <a:latin typeface="Times New Roman"/>
                <a:cs typeface="Times New Roman"/>
              </a:rPr>
              <a:t>святковій</a:t>
            </a:r>
            <a:r>
              <a:rPr dirty="0" sz="1100" spc="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обстановці</a:t>
            </a:r>
            <a:r>
              <a:rPr dirty="0" sz="1100" spc="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(день</a:t>
            </a:r>
            <a:r>
              <a:rPr dirty="0" sz="1100" spc="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був</a:t>
            </a:r>
            <a:r>
              <a:rPr dirty="0" sz="1100" spc="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оголошений</a:t>
            </a:r>
            <a:r>
              <a:rPr dirty="0" sz="1100" spc="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неробочим)</a:t>
            </a:r>
            <a:r>
              <a:rPr dirty="0" sz="1100" spc="8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відбулася </a:t>
            </a:r>
            <a:r>
              <a:rPr dirty="0" sz="1100">
                <a:latin typeface="Times New Roman"/>
                <a:cs typeface="Times New Roman"/>
              </a:rPr>
              <a:t>урочиста</a:t>
            </a:r>
            <a:r>
              <a:rPr dirty="0" sz="1100" spc="1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церемонія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Злуки.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«Ми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злучили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Галичину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й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Буковину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 spc="-50">
                <a:latin typeface="Times New Roman"/>
                <a:cs typeface="Times New Roman"/>
              </a:rPr>
              <a:t>з </a:t>
            </a:r>
            <a:r>
              <a:rPr dirty="0" sz="1100">
                <a:latin typeface="Times New Roman"/>
                <a:cs typeface="Times New Roman"/>
              </a:rPr>
              <a:t>Придніпрянщиною,</a:t>
            </a:r>
            <a:r>
              <a:rPr dirty="0" sz="1100" spc="15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бо</a:t>
            </a:r>
            <a:r>
              <a:rPr dirty="0" sz="1100" spc="15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так</a:t>
            </a:r>
            <a:r>
              <a:rPr dirty="0" sz="1100" spc="17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нам</a:t>
            </a:r>
            <a:r>
              <a:rPr dirty="0" sz="1100" spc="15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казала</a:t>
            </a:r>
            <a:r>
              <a:rPr dirty="0" sz="1100" spc="16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соборна</a:t>
            </a:r>
            <a:r>
              <a:rPr dirty="0" sz="1100" spc="170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національна, </a:t>
            </a:r>
            <a:r>
              <a:rPr dirty="0" sz="1100">
                <a:latin typeface="Times New Roman"/>
                <a:cs typeface="Times New Roman"/>
              </a:rPr>
              <a:t>всеукраїнська</a:t>
            </a:r>
            <a:r>
              <a:rPr dirty="0" sz="1100" spc="3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ідея</a:t>
            </a:r>
            <a:r>
              <a:rPr dirty="0" sz="1100" spc="30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3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так</a:t>
            </a:r>
            <a:r>
              <a:rPr dirty="0" sz="1100" spc="3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нам</a:t>
            </a:r>
            <a:r>
              <a:rPr dirty="0" sz="1100" spc="3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диктувала</a:t>
            </a:r>
            <a:r>
              <a:rPr dirty="0" sz="1100" spc="3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історична</a:t>
            </a:r>
            <a:r>
              <a:rPr dirty="0" sz="1100" spc="3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рація.</a:t>
            </a:r>
            <a:r>
              <a:rPr dirty="0" sz="1100" spc="32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Перед </a:t>
            </a:r>
            <a:r>
              <a:rPr dirty="0" sz="1100">
                <a:latin typeface="Times New Roman"/>
                <a:cs typeface="Times New Roman"/>
              </a:rPr>
              <a:t>світом,</a:t>
            </a:r>
            <a:r>
              <a:rPr dirty="0" sz="1100" spc="14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перед</a:t>
            </a:r>
            <a:r>
              <a:rPr dirty="0" sz="1100" spc="1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історією,</a:t>
            </a:r>
            <a:r>
              <a:rPr dirty="0" sz="1100" spc="1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перед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нашим</a:t>
            </a:r>
            <a:r>
              <a:rPr dirty="0" sz="1100" spc="1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власним</a:t>
            </a:r>
            <a:r>
              <a:rPr dirty="0" sz="1100" spc="1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народом,</a:t>
            </a:r>
            <a:r>
              <a:rPr dirty="0" sz="1100" spc="1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що</a:t>
            </a:r>
            <a:r>
              <a:rPr dirty="0" sz="1100" spc="150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лише </a:t>
            </a:r>
            <a:r>
              <a:rPr dirty="0" sz="1100">
                <a:latin typeface="Times New Roman"/>
                <a:cs typeface="Times New Roman"/>
              </a:rPr>
              <a:t>прокинувся</a:t>
            </a:r>
            <a:r>
              <a:rPr dirty="0" sz="1100" spc="37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до</a:t>
            </a:r>
            <a:r>
              <a:rPr dirty="0" sz="1100" spc="37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державного</a:t>
            </a:r>
            <a:r>
              <a:rPr dirty="0" sz="1100" spc="37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життя</a:t>
            </a:r>
            <a:r>
              <a:rPr dirty="0" sz="1100" spc="37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та</a:t>
            </a:r>
            <a:r>
              <a:rPr dirty="0" sz="1100" spc="37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перед</a:t>
            </a:r>
            <a:r>
              <a:rPr dirty="0" sz="1100" spc="375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грядущими </a:t>
            </a:r>
            <a:r>
              <a:rPr dirty="0" sz="1100">
                <a:latin typeface="Times New Roman"/>
                <a:cs typeface="Times New Roman"/>
              </a:rPr>
              <a:t>поколіннями</a:t>
            </a:r>
            <a:r>
              <a:rPr dirty="0" sz="1100" spc="10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ми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поставили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доконаний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історичний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факт,</a:t>
            </a:r>
            <a:r>
              <a:rPr dirty="0" sz="1100" spc="11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</a:t>
            </a:r>
            <a:r>
              <a:rPr dirty="0" sz="1100" spc="114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якому </a:t>
            </a:r>
            <a:r>
              <a:rPr dirty="0" sz="1100">
                <a:latin typeface="Times New Roman"/>
                <a:cs typeface="Times New Roman"/>
              </a:rPr>
              <a:t>сперлася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уся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дальша,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будуча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історія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нашого</a:t>
            </a:r>
            <a:r>
              <a:rPr dirty="0" sz="1100" spc="-10">
                <a:latin typeface="Times New Roman"/>
                <a:cs typeface="Times New Roman"/>
              </a:rPr>
              <a:t> народу!».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50">
              <a:latin typeface="Times New Roman"/>
              <a:cs typeface="Times New Roman"/>
            </a:endParaRPr>
          </a:p>
          <a:p>
            <a:pPr marL="2313940">
              <a:lnSpc>
                <a:spcPts val="1300"/>
              </a:lnSpc>
            </a:pPr>
            <a:r>
              <a:rPr dirty="0" sz="1100" spc="-10" b="1">
                <a:latin typeface="Times New Roman"/>
                <a:cs typeface="Times New Roman"/>
              </a:rPr>
              <a:t>Олександра</a:t>
            </a:r>
            <a:r>
              <a:rPr dirty="0" sz="1100" spc="-35" b="1">
                <a:latin typeface="Times New Roman"/>
                <a:cs typeface="Times New Roman"/>
              </a:rPr>
              <a:t> </a:t>
            </a:r>
            <a:r>
              <a:rPr dirty="0" sz="1100" b="1">
                <a:latin typeface="Times New Roman"/>
                <a:cs typeface="Times New Roman"/>
              </a:rPr>
              <a:t>Стасюк</a:t>
            </a:r>
            <a:r>
              <a:rPr dirty="0" sz="1100" spc="-10" b="1">
                <a:latin typeface="Times New Roman"/>
                <a:cs typeface="Times New Roman"/>
              </a:rPr>
              <a:t> </a:t>
            </a:r>
            <a:r>
              <a:rPr dirty="0" sz="1100" spc="-10" i="1">
                <a:latin typeface="Times New Roman"/>
                <a:cs typeface="Times New Roman"/>
              </a:rPr>
              <a:t>(Львів)</a:t>
            </a:r>
            <a:endParaRPr sz="1100">
              <a:latin typeface="Times New Roman"/>
              <a:cs typeface="Times New Roman"/>
            </a:endParaRPr>
          </a:p>
          <a:p>
            <a:pPr marL="1139190" marR="244475" indent="-922655">
              <a:lnSpc>
                <a:spcPts val="1260"/>
              </a:lnSpc>
              <a:spcBef>
                <a:spcPts val="75"/>
              </a:spcBef>
            </a:pPr>
            <a:r>
              <a:rPr dirty="0" sz="1100" spc="-10" b="1">
                <a:latin typeface="Times New Roman"/>
                <a:cs typeface="Times New Roman"/>
              </a:rPr>
              <a:t>ПЕРШИЙ РАДЯНСЬКИЙ</a:t>
            </a:r>
            <a:r>
              <a:rPr dirty="0" sz="1100" b="1">
                <a:latin typeface="Times New Roman"/>
                <a:cs typeface="Times New Roman"/>
              </a:rPr>
              <a:t> </a:t>
            </a:r>
            <a:r>
              <a:rPr dirty="0" sz="1100" spc="-10" b="1">
                <a:latin typeface="Times New Roman"/>
                <a:cs typeface="Times New Roman"/>
              </a:rPr>
              <a:t>ЕЛЕКТОРАЛЬНИЙ ДОСВІД </a:t>
            </a:r>
            <a:r>
              <a:rPr dirty="0" sz="1100" b="1">
                <a:latin typeface="Times New Roman"/>
                <a:cs typeface="Times New Roman"/>
              </a:rPr>
              <a:t>НАСЕЛЕННЯ</a:t>
            </a:r>
            <a:r>
              <a:rPr dirty="0" sz="1100" spc="-45" b="1">
                <a:latin typeface="Times New Roman"/>
                <a:cs typeface="Times New Roman"/>
              </a:rPr>
              <a:t> </a:t>
            </a:r>
            <a:r>
              <a:rPr dirty="0" sz="1100" spc="-10" b="1">
                <a:latin typeface="Times New Roman"/>
                <a:cs typeface="Times New Roman"/>
              </a:rPr>
              <a:t>БУКОВИНИ</a:t>
            </a:r>
            <a:endParaRPr sz="1100">
              <a:latin typeface="Times New Roman"/>
              <a:cs typeface="Times New Roman"/>
            </a:endParaRPr>
          </a:p>
          <a:p>
            <a:pPr algn="just" marL="12700" marR="6985" indent="539115">
              <a:lnSpc>
                <a:spcPts val="1260"/>
              </a:lnSpc>
              <a:spcBef>
                <a:spcPts val="10"/>
              </a:spcBef>
            </a:pPr>
            <a:r>
              <a:rPr dirty="0" sz="1100">
                <a:latin typeface="Times New Roman"/>
                <a:cs typeface="Times New Roman"/>
              </a:rPr>
              <a:t>Перші</a:t>
            </a:r>
            <a:r>
              <a:rPr dirty="0" sz="1100" spc="39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кроки</a:t>
            </a:r>
            <a:r>
              <a:rPr dirty="0" sz="1100" spc="38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радянської</a:t>
            </a:r>
            <a:r>
              <a:rPr dirty="0" sz="1100" spc="39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влади</a:t>
            </a:r>
            <a:r>
              <a:rPr dirty="0" sz="1100" spc="38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у</a:t>
            </a:r>
            <a:r>
              <a:rPr dirty="0" sz="1100" spc="390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новоствореній </a:t>
            </a:r>
            <a:r>
              <a:rPr dirty="0" sz="1100">
                <a:latin typeface="Times New Roman"/>
                <a:cs typeface="Times New Roman"/>
              </a:rPr>
              <a:t>Чернівецькій</a:t>
            </a:r>
            <a:r>
              <a:rPr dirty="0" sz="1100" spc="3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області</a:t>
            </a:r>
            <a:r>
              <a:rPr dirty="0" sz="1100" spc="3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спрямовувалися</a:t>
            </a:r>
            <a:r>
              <a:rPr dirty="0" sz="1100" spc="3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передовсім</a:t>
            </a:r>
            <a:r>
              <a:rPr dirty="0" sz="1100" spc="3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</a:t>
            </a:r>
            <a:r>
              <a:rPr dirty="0" sz="1100" spc="36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ліквідацію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260"/>
              </a:lnSpc>
              <a:spcBef>
                <a:spcPts val="15"/>
              </a:spcBef>
            </a:pPr>
            <a:r>
              <a:rPr dirty="0" sz="1100">
                <a:latin typeface="Times New Roman"/>
                <a:cs typeface="Times New Roman"/>
              </a:rPr>
              <a:t>румунських</a:t>
            </a:r>
            <a:r>
              <a:rPr dirty="0" sz="1100" spc="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адміністративних</a:t>
            </a:r>
            <a:r>
              <a:rPr dirty="0" sz="1100" spc="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9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громадсько-</a:t>
            </a:r>
            <a:r>
              <a:rPr dirty="0" sz="1100">
                <a:latin typeface="Times New Roman"/>
                <a:cs typeface="Times New Roman"/>
              </a:rPr>
              <a:t>культурних</a:t>
            </a:r>
            <a:r>
              <a:rPr dirty="0" sz="1100" spc="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установ</a:t>
            </a:r>
            <a:r>
              <a:rPr dirty="0" sz="1100" spc="70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та </a:t>
            </a:r>
            <a:r>
              <a:rPr dirty="0" sz="1100">
                <a:latin typeface="Times New Roman"/>
                <a:cs typeface="Times New Roman"/>
              </a:rPr>
              <a:t>насадження</a:t>
            </a:r>
            <a:r>
              <a:rPr dirty="0" sz="1100" spc="2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радянських,</a:t>
            </a:r>
            <a:r>
              <a:rPr dirty="0" sz="1100" spc="1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що,</a:t>
            </a:r>
            <a:r>
              <a:rPr dirty="0" sz="1100" spc="2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згідно</a:t>
            </a:r>
            <a:r>
              <a:rPr dirty="0" sz="1100" spc="2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Конституції</a:t>
            </a:r>
            <a:r>
              <a:rPr dirty="0" sz="1100" spc="20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СРСР,</a:t>
            </a:r>
            <a:r>
              <a:rPr dirty="0" sz="1100" spc="22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вимагало</a:t>
            </a:r>
            <a:endParaRPr sz="1100">
              <a:latin typeface="Times New Roman"/>
              <a:cs typeface="Times New Roman"/>
            </a:endParaRPr>
          </a:p>
          <a:p>
            <a:pPr algn="just" marL="12700" marR="6350">
              <a:lnSpc>
                <a:spcPts val="1260"/>
              </a:lnSpc>
              <a:spcBef>
                <a:spcPts val="10"/>
              </a:spcBef>
            </a:pPr>
            <a:r>
              <a:rPr dirty="0" sz="1100">
                <a:latin typeface="Times New Roman"/>
                <a:cs typeface="Times New Roman"/>
              </a:rPr>
              <a:t>дотримання</a:t>
            </a:r>
            <a:r>
              <a:rPr dirty="0" sz="1100" spc="38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відповідних</a:t>
            </a:r>
            <a:r>
              <a:rPr dirty="0" sz="1100" spc="38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демократичних</a:t>
            </a:r>
            <a:r>
              <a:rPr dirty="0" sz="1100" spc="38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процедур.</a:t>
            </a:r>
            <a:r>
              <a:rPr dirty="0" sz="1100" spc="385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Однак, </a:t>
            </a:r>
            <a:r>
              <a:rPr dirty="0" sz="1100">
                <a:latin typeface="Times New Roman"/>
                <a:cs typeface="Times New Roman"/>
              </a:rPr>
              <a:t>радянська</a:t>
            </a:r>
            <a:r>
              <a:rPr dirty="0" sz="1100" spc="46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командно-</a:t>
            </a:r>
            <a:r>
              <a:rPr dirty="0" sz="1100">
                <a:latin typeface="Times New Roman"/>
                <a:cs typeface="Times New Roman"/>
              </a:rPr>
              <a:t>адміністративна</a:t>
            </a:r>
            <a:r>
              <a:rPr dirty="0" sz="1100" spc="459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управлінська</a:t>
            </a:r>
            <a:r>
              <a:rPr dirty="0" sz="1100" spc="4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система,</a:t>
            </a:r>
            <a:r>
              <a:rPr dirty="0" sz="1100" spc="465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що </a:t>
            </a:r>
            <a:r>
              <a:rPr dirty="0" sz="1100">
                <a:latin typeface="Times New Roman"/>
                <a:cs typeface="Times New Roman"/>
              </a:rPr>
              <a:t>була</a:t>
            </a:r>
            <a:r>
              <a:rPr dirty="0" sz="1100" spc="3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побудована</a:t>
            </a:r>
            <a:r>
              <a:rPr dirty="0" sz="1100" spc="3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за</a:t>
            </a:r>
            <a:r>
              <a:rPr dirty="0" sz="1100" spc="3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принципом</a:t>
            </a:r>
            <a:r>
              <a:rPr dirty="0" sz="1100" spc="3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жорсткої</a:t>
            </a:r>
            <a:r>
              <a:rPr dirty="0" sz="1100" spc="3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владної</a:t>
            </a:r>
            <a:r>
              <a:rPr dirty="0" sz="1100" spc="3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вертикалі,</a:t>
            </a:r>
            <a:r>
              <a:rPr dirty="0" sz="1100" spc="320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не</a:t>
            </a:r>
            <a:endParaRPr sz="1100">
              <a:latin typeface="Times New Roman"/>
              <a:cs typeface="Times New Roman"/>
            </a:endParaRPr>
          </a:p>
          <a:p>
            <a:pPr algn="just" marL="12700" marR="6350">
              <a:lnSpc>
                <a:spcPts val="1260"/>
              </a:lnSpc>
              <a:spcBef>
                <a:spcPts val="15"/>
              </a:spcBef>
            </a:pPr>
            <a:r>
              <a:rPr dirty="0" sz="1100">
                <a:latin typeface="Times New Roman"/>
                <a:cs typeface="Times New Roman"/>
              </a:rPr>
              <a:t>визнавала</a:t>
            </a:r>
            <a:r>
              <a:rPr dirty="0" sz="1100" spc="3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реальної</a:t>
            </a:r>
            <a:r>
              <a:rPr dirty="0" sz="1100" spc="3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демократії.</a:t>
            </a:r>
            <a:r>
              <a:rPr dirty="0" sz="1100" spc="3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Вже</a:t>
            </a:r>
            <a:r>
              <a:rPr dirty="0" sz="1100" spc="3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2</a:t>
            </a:r>
            <a:r>
              <a:rPr dirty="0" sz="1100" spc="3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липня</a:t>
            </a:r>
            <a:r>
              <a:rPr dirty="0" sz="1100" spc="3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1940</a:t>
            </a:r>
            <a:r>
              <a:rPr dirty="0" sz="1100" spc="3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р.,</a:t>
            </a:r>
            <a:r>
              <a:rPr dirty="0" sz="1100" spc="3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тобто</a:t>
            </a:r>
            <a:r>
              <a:rPr dirty="0" sz="1100" spc="320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до </a:t>
            </a:r>
            <a:r>
              <a:rPr dirty="0" sz="1100">
                <a:latin typeface="Times New Roman"/>
                <a:cs typeface="Times New Roman"/>
              </a:rPr>
              <a:t>офіційного</a:t>
            </a:r>
            <a:r>
              <a:rPr dirty="0" sz="1100" spc="8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визначення</a:t>
            </a:r>
            <a:r>
              <a:rPr dirty="0" sz="1100" spc="114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статусу</a:t>
            </a:r>
            <a:r>
              <a:rPr dirty="0" sz="1100" spc="10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регіону,</a:t>
            </a:r>
            <a:r>
              <a:rPr dirty="0" sz="1100" spc="10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тут</a:t>
            </a:r>
            <a:r>
              <a:rPr dirty="0" sz="1100" spc="1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утворено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обласний</a:t>
            </a:r>
            <a:r>
              <a:rPr dirty="0" sz="1100" spc="105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та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260"/>
              </a:lnSpc>
              <a:spcBef>
                <a:spcPts val="10"/>
              </a:spcBef>
            </a:pPr>
            <a:r>
              <a:rPr dirty="0" sz="1100">
                <a:latin typeface="Times New Roman"/>
                <a:cs typeface="Times New Roman"/>
              </a:rPr>
              <a:t>повітові</a:t>
            </a:r>
            <a:r>
              <a:rPr dirty="0" sz="1100" spc="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тимчасові</a:t>
            </a:r>
            <a:r>
              <a:rPr dirty="0" sz="1100" spc="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виконавчі</a:t>
            </a:r>
            <a:r>
              <a:rPr dirty="0" sz="1100" spc="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комітети,</a:t>
            </a:r>
            <a:r>
              <a:rPr dirty="0" sz="1100" spc="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які</a:t>
            </a:r>
            <a:r>
              <a:rPr dirty="0" sz="1100" spc="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згодом</a:t>
            </a:r>
            <a:r>
              <a:rPr dirty="0" sz="1100" spc="2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трансформовано </a:t>
            </a:r>
            <a:r>
              <a:rPr dirty="0" sz="1100">
                <a:latin typeface="Times New Roman"/>
                <a:cs typeface="Times New Roman"/>
              </a:rPr>
              <a:t>у</a:t>
            </a:r>
            <a:r>
              <a:rPr dirty="0" sz="1100" spc="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виконкоми</a:t>
            </a:r>
            <a:r>
              <a:rPr dirty="0" sz="1100" spc="1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рад</a:t>
            </a:r>
            <a:r>
              <a:rPr dirty="0" sz="1100" spc="10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різних</a:t>
            </a:r>
            <a:r>
              <a:rPr dirty="0" sz="1100" spc="9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рівнів.</a:t>
            </a:r>
            <a:r>
              <a:rPr dirty="0" sz="1100" spc="10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Вибори</a:t>
            </a:r>
            <a:r>
              <a:rPr dirty="0" sz="1100" spc="9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</a:t>
            </a:r>
            <a:r>
              <a:rPr dirty="0" sz="1100" spc="10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місцевих</a:t>
            </a:r>
            <a:r>
              <a:rPr dirty="0" sz="1100" spc="10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рад</a:t>
            </a:r>
            <a:r>
              <a:rPr dirty="0" sz="1100" spc="10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</a:t>
            </a:r>
            <a:r>
              <a:rPr dirty="0" sz="1100" spc="10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області </a:t>
            </a:r>
            <a:r>
              <a:rPr dirty="0" sz="1100">
                <a:latin typeface="Times New Roman"/>
                <a:cs typeface="Times New Roman"/>
              </a:rPr>
              <a:t>комуністи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провести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не</a:t>
            </a:r>
            <a:r>
              <a:rPr dirty="0" sz="1100" spc="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встигли.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Зрештою у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цьому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не</a:t>
            </a:r>
            <a:r>
              <a:rPr dirty="0" sz="1100" spc="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було</a:t>
            </a:r>
            <a:r>
              <a:rPr dirty="0" sz="1100" spc="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потреби,</a:t>
            </a:r>
            <a:endParaRPr sz="1100">
              <a:latin typeface="Times New Roman"/>
              <a:cs typeface="Times New Roman"/>
            </a:endParaRPr>
          </a:p>
          <a:p>
            <a:pPr algn="just" marL="12700" marR="6350">
              <a:lnSpc>
                <a:spcPts val="1260"/>
              </a:lnSpc>
              <a:spcBef>
                <a:spcPts val="15"/>
              </a:spcBef>
            </a:pPr>
            <a:r>
              <a:rPr dirty="0" sz="1100">
                <a:latin typeface="Times New Roman"/>
                <a:cs typeface="Times New Roman"/>
              </a:rPr>
              <a:t>адже</a:t>
            </a:r>
            <a:r>
              <a:rPr dirty="0" sz="1100" spc="19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очолені</a:t>
            </a:r>
            <a:r>
              <a:rPr dirty="0" sz="1100" spc="20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приїжджими</a:t>
            </a:r>
            <a:r>
              <a:rPr dirty="0" sz="1100" spc="20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партійцями</a:t>
            </a:r>
            <a:r>
              <a:rPr dirty="0" sz="1100" spc="19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виконкоми,</a:t>
            </a:r>
            <a:r>
              <a:rPr dirty="0" sz="1100" spc="200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всупереч </a:t>
            </a:r>
            <a:r>
              <a:rPr dirty="0" sz="1100">
                <a:latin typeface="Times New Roman"/>
                <a:cs typeface="Times New Roman"/>
              </a:rPr>
              <a:t>законодавству,</a:t>
            </a:r>
            <a:r>
              <a:rPr dirty="0" sz="1100" spc="4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підміняли</a:t>
            </a:r>
            <a:r>
              <a:rPr dirty="0" sz="1100" spc="4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місцеве</a:t>
            </a:r>
            <a:r>
              <a:rPr dirty="0" sz="1100" spc="4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самоврядування.</a:t>
            </a:r>
            <a:r>
              <a:rPr dirty="0" sz="1100" spc="4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</a:t>
            </a:r>
            <a:r>
              <a:rPr dirty="0" sz="1100" spc="45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керівну</a:t>
            </a:r>
            <a:endParaRPr sz="1100">
              <a:latin typeface="Times New Roman"/>
              <a:cs typeface="Times New Roman"/>
            </a:endParaRPr>
          </a:p>
          <a:p>
            <a:pPr algn="just" marL="12700" marR="8890">
              <a:lnSpc>
                <a:spcPts val="1260"/>
              </a:lnSpc>
              <a:spcBef>
                <a:spcPts val="15"/>
              </a:spcBef>
            </a:pPr>
            <a:r>
              <a:rPr dirty="0" sz="1100">
                <a:latin typeface="Times New Roman"/>
                <a:cs typeface="Times New Roman"/>
              </a:rPr>
              <a:t>роботу</a:t>
            </a:r>
            <a:r>
              <a:rPr dirty="0" sz="1100" spc="3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</a:t>
            </a:r>
            <a:r>
              <a:rPr dirty="0" sz="1100" spc="3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радах,</a:t>
            </a:r>
            <a:r>
              <a:rPr dirty="0" sz="1100" spc="3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окрім</a:t>
            </a:r>
            <a:r>
              <a:rPr dirty="0" sz="1100" spc="3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червоних</a:t>
            </a:r>
            <a:r>
              <a:rPr dirty="0" sz="1100" spc="3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емісарів,</a:t>
            </a:r>
            <a:r>
              <a:rPr dirty="0" sz="1100" spc="3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висунуто</a:t>
            </a:r>
            <a:r>
              <a:rPr dirty="0" sz="1100" spc="3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869</a:t>
            </a:r>
            <a:r>
              <a:rPr dirty="0" sz="1100" spc="3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осіб</a:t>
            </a:r>
            <a:r>
              <a:rPr dirty="0" sz="1100" spc="335">
                <a:latin typeface="Times New Roman"/>
                <a:cs typeface="Times New Roman"/>
              </a:rPr>
              <a:t> </a:t>
            </a:r>
            <a:r>
              <a:rPr dirty="0" sz="1100" spc="-50">
                <a:latin typeface="Times New Roman"/>
                <a:cs typeface="Times New Roman"/>
              </a:rPr>
              <a:t>з </a:t>
            </a:r>
            <a:r>
              <a:rPr dirty="0" sz="1100">
                <a:latin typeface="Times New Roman"/>
                <a:cs typeface="Times New Roman"/>
              </a:rPr>
              <a:t>місцевого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активу,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які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опинилися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другорядних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посадах.</a:t>
            </a:r>
            <a:endParaRPr sz="1100">
              <a:latin typeface="Times New Roman"/>
              <a:cs typeface="Times New Roman"/>
            </a:endParaRPr>
          </a:p>
          <a:p>
            <a:pPr algn="just" marL="372110">
              <a:lnSpc>
                <a:spcPts val="1205"/>
              </a:lnSpc>
            </a:pPr>
            <a:r>
              <a:rPr dirty="0" sz="1100">
                <a:latin typeface="Times New Roman"/>
                <a:cs typeface="Times New Roman"/>
              </a:rPr>
              <a:t>Під</a:t>
            </a:r>
            <a:r>
              <a:rPr dirty="0" sz="1100" spc="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час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виборів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ВР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СРСР</a:t>
            </a:r>
            <a:r>
              <a:rPr dirty="0" sz="1100" spc="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та</a:t>
            </a:r>
            <a:r>
              <a:rPr dirty="0" sz="1100" spc="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УРСР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Чернівецькій</a:t>
            </a:r>
            <a:r>
              <a:rPr dirty="0" sz="1100" spc="1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області,</a:t>
            </a:r>
            <a:endParaRPr sz="1100">
              <a:latin typeface="Times New Roman"/>
              <a:cs typeface="Times New Roman"/>
            </a:endParaRPr>
          </a:p>
          <a:p>
            <a:pPr algn="just" marL="12700" marR="6985">
              <a:lnSpc>
                <a:spcPct val="95800"/>
              </a:lnSpc>
              <a:spcBef>
                <a:spcPts val="30"/>
              </a:spcBef>
            </a:pPr>
            <a:r>
              <a:rPr dirty="0" sz="1100">
                <a:latin typeface="Times New Roman"/>
                <a:cs typeface="Times New Roman"/>
              </a:rPr>
              <a:t>що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були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призначені</a:t>
            </a:r>
            <a:r>
              <a:rPr dirty="0" sz="1100" spc="17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12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січня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1941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р.,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чиновники,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</a:t>
            </a:r>
            <a:r>
              <a:rPr dirty="0" sz="1100" spc="1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огляду</a:t>
            </a:r>
            <a:r>
              <a:rPr dirty="0" sz="1100" spc="165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на </a:t>
            </a:r>
            <a:r>
              <a:rPr dirty="0" sz="1100">
                <a:latin typeface="Times New Roman"/>
                <a:cs typeface="Times New Roman"/>
              </a:rPr>
              <a:t>резонансність</a:t>
            </a:r>
            <a:r>
              <a:rPr dirty="0" sz="1100" spc="21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події,</a:t>
            </a:r>
            <a:r>
              <a:rPr dirty="0" sz="1100" spc="22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намагалися</a:t>
            </a:r>
            <a:r>
              <a:rPr dirty="0" sz="1100" spc="22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максимально</a:t>
            </a:r>
            <a:r>
              <a:rPr dirty="0" sz="1100" spc="225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дотримуватися </a:t>
            </a:r>
            <a:r>
              <a:rPr dirty="0" sz="1100">
                <a:latin typeface="Times New Roman"/>
                <a:cs typeface="Times New Roman"/>
              </a:rPr>
              <a:t>демократичних</a:t>
            </a:r>
            <a:r>
              <a:rPr dirty="0" sz="1100" spc="12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принципів,</a:t>
            </a:r>
            <a:r>
              <a:rPr dirty="0" sz="1100" spc="12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проте</a:t>
            </a:r>
            <a:r>
              <a:rPr dirty="0" sz="1100" spc="13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це</a:t>
            </a:r>
            <a:r>
              <a:rPr dirty="0" sz="1100" spc="125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погано</a:t>
            </a:r>
            <a:r>
              <a:rPr dirty="0" sz="1100" spc="13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узгоджувалося</a:t>
            </a:r>
            <a:r>
              <a:rPr dirty="0" sz="1100" spc="125">
                <a:latin typeface="Times New Roman"/>
                <a:cs typeface="Times New Roman"/>
              </a:rPr>
              <a:t>  </a:t>
            </a:r>
            <a:r>
              <a:rPr dirty="0" sz="1100" spc="-50">
                <a:latin typeface="Times New Roman"/>
                <a:cs typeface="Times New Roman"/>
              </a:rPr>
              <a:t>з </a:t>
            </a:r>
            <a:r>
              <a:rPr dirty="0" sz="1100">
                <a:latin typeface="Times New Roman"/>
                <a:cs typeface="Times New Roman"/>
              </a:rPr>
              <a:t>цілями</a:t>
            </a:r>
            <a:r>
              <a:rPr dirty="0" sz="1100" spc="204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комуністів</a:t>
            </a:r>
            <a:r>
              <a:rPr dirty="0" sz="1100" spc="21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—</a:t>
            </a:r>
            <a:r>
              <a:rPr dirty="0" sz="1100" spc="20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якнайшвидше</a:t>
            </a:r>
            <a:r>
              <a:rPr dirty="0" sz="1100" spc="210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охопити</a:t>
            </a:r>
            <a:r>
              <a:rPr dirty="0" sz="1100" spc="204">
                <a:latin typeface="Times New Roman"/>
                <a:cs typeface="Times New Roman"/>
              </a:rPr>
              <a:t>  </a:t>
            </a:r>
            <a:r>
              <a:rPr dirty="0" sz="1100">
                <a:latin typeface="Times New Roman"/>
                <a:cs typeface="Times New Roman"/>
              </a:rPr>
              <a:t>регіон</a:t>
            </a:r>
            <a:r>
              <a:rPr dirty="0" sz="1100" spc="210">
                <a:latin typeface="Times New Roman"/>
                <a:cs typeface="Times New Roman"/>
              </a:rPr>
              <a:t>  </a:t>
            </a:r>
            <a:r>
              <a:rPr dirty="0" sz="1100" spc="-10">
                <a:latin typeface="Times New Roman"/>
                <a:cs typeface="Times New Roman"/>
              </a:rPr>
              <a:t>своїми </a:t>
            </a:r>
            <a:r>
              <a:rPr dirty="0" sz="1100">
                <a:latin typeface="Times New Roman"/>
                <a:cs typeface="Times New Roman"/>
              </a:rPr>
              <a:t>впливами.</a:t>
            </a:r>
            <a:r>
              <a:rPr dirty="0" sz="1100" spc="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Курувати</a:t>
            </a:r>
            <a:r>
              <a:rPr dirty="0" sz="1100" spc="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процес</a:t>
            </a:r>
            <a:r>
              <a:rPr dirty="0" sz="1100" spc="6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прибув</a:t>
            </a:r>
            <a:r>
              <a:rPr dirty="0" sz="1100" spc="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особисто</a:t>
            </a:r>
            <a:r>
              <a:rPr dirty="0" sz="1100" spc="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секретар</a:t>
            </a:r>
            <a:r>
              <a:rPr dirty="0" sz="1100" spc="5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ЦК</a:t>
            </a:r>
            <a:r>
              <a:rPr dirty="0" sz="1100" spc="5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КП(б)У </a:t>
            </a:r>
            <a:r>
              <a:rPr dirty="0" sz="1100">
                <a:latin typeface="Times New Roman"/>
                <a:cs typeface="Times New Roman"/>
              </a:rPr>
              <a:t>М.</a:t>
            </a:r>
            <a:r>
              <a:rPr dirty="0" sz="1100" spc="3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Бурмистенко</a:t>
            </a:r>
            <a:r>
              <a:rPr dirty="0" sz="1100" spc="3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та</a:t>
            </a:r>
            <a:r>
              <a:rPr dirty="0" sz="1100" spc="3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160</a:t>
            </a:r>
            <a:r>
              <a:rPr dirty="0" sz="1100" spc="30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«відповідальних</a:t>
            </a:r>
            <a:r>
              <a:rPr dirty="0" sz="1100" spc="3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товаришів»</a:t>
            </a:r>
            <a:r>
              <a:rPr dirty="0" sz="1100" spc="3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зі</a:t>
            </a:r>
            <a:r>
              <a:rPr dirty="0" sz="1100" spc="32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східних </a:t>
            </a:r>
            <a:r>
              <a:rPr dirty="0" sz="1100">
                <a:latin typeface="Times New Roman"/>
                <a:cs typeface="Times New Roman"/>
              </a:rPr>
              <a:t>областей</a:t>
            </a:r>
            <a:r>
              <a:rPr dirty="0" sz="1100" spc="35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УРСР.</a:t>
            </a:r>
            <a:r>
              <a:rPr dirty="0" sz="1100" spc="3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Виборча</a:t>
            </a:r>
            <a:r>
              <a:rPr dirty="0" sz="1100" spc="37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кампанія</a:t>
            </a:r>
            <a:r>
              <a:rPr dirty="0" sz="1100" spc="3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розгорталася</a:t>
            </a:r>
            <a:r>
              <a:rPr dirty="0" sz="1100" spc="3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за</a:t>
            </a:r>
            <a:r>
              <a:rPr dirty="0" sz="1100" spc="38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уже</a:t>
            </a:r>
            <a:r>
              <a:rPr dirty="0" sz="1100" spc="38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добре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50">
              <a:latin typeface="Times New Roman"/>
              <a:cs typeface="Times New Roman"/>
            </a:endParaRPr>
          </a:p>
          <a:p>
            <a:pPr algn="just" marL="349250">
              <a:lnSpc>
                <a:spcPct val="100000"/>
              </a:lnSpc>
            </a:pPr>
            <a:r>
              <a:rPr dirty="0" sz="900" b="1">
                <a:latin typeface="Times New Roman"/>
                <a:cs typeface="Times New Roman"/>
              </a:rPr>
              <a:t>ХІV</a:t>
            </a:r>
            <a:r>
              <a:rPr dirty="0" sz="900" spc="-60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Буковинська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міжнародна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історико-краєзнавча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конференція</a:t>
            </a:r>
            <a:r>
              <a:rPr dirty="0" sz="900" spc="459" b="1">
                <a:latin typeface="Times New Roman"/>
                <a:cs typeface="Times New Roman"/>
              </a:rPr>
              <a:t>  </a:t>
            </a:r>
            <a:r>
              <a:rPr dirty="0" sz="900" spc="-25">
                <a:latin typeface="Times New Roman"/>
                <a:cs typeface="Times New Roman"/>
              </a:rPr>
              <a:t>55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63320" y="674877"/>
            <a:ext cx="3856990" cy="1209040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marL="12700" marR="5080" indent="835025">
              <a:lnSpc>
                <a:spcPts val="1140"/>
              </a:lnSpc>
              <a:spcBef>
                <a:spcPts val="290"/>
              </a:spcBef>
            </a:pPr>
            <a:r>
              <a:rPr dirty="0" sz="1100">
                <a:latin typeface="Times New Roman"/>
                <a:cs typeface="Times New Roman"/>
              </a:rPr>
              <a:t>Міністерство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освіти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науки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України</a:t>
            </a:r>
            <a:r>
              <a:rPr dirty="0" sz="1100" spc="50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Чернівецький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національний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університет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імені Юрія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Федьковича</a:t>
            </a:r>
            <a:endParaRPr sz="1100">
              <a:latin typeface="Times New Roman"/>
              <a:cs typeface="Times New Roman"/>
            </a:endParaRPr>
          </a:p>
          <a:p>
            <a:pPr algn="ctr" marL="288290" marR="257810">
              <a:lnSpc>
                <a:spcPts val="1140"/>
              </a:lnSpc>
            </a:pPr>
            <a:r>
              <a:rPr dirty="0" sz="1100">
                <a:latin typeface="Times New Roman"/>
                <a:cs typeface="Times New Roman"/>
              </a:rPr>
              <a:t>Факультет</a:t>
            </a:r>
            <a:r>
              <a:rPr dirty="0" sz="1100" spc="-6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історії,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політології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та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міжнародних</a:t>
            </a:r>
            <a:r>
              <a:rPr dirty="0" sz="1100" spc="-4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відносин </a:t>
            </a:r>
            <a:r>
              <a:rPr dirty="0" sz="1100">
                <a:latin typeface="Times New Roman"/>
                <a:cs typeface="Times New Roman"/>
              </a:rPr>
              <a:t>Чернівецька</a:t>
            </a:r>
            <a:r>
              <a:rPr dirty="0" sz="1100" spc="-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обласна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військова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адміністрація </a:t>
            </a:r>
            <a:r>
              <a:rPr dirty="0" sz="1100">
                <a:latin typeface="Times New Roman"/>
                <a:cs typeface="Times New Roman"/>
              </a:rPr>
              <a:t>Чернівецька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обласна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рада</a:t>
            </a:r>
            <a:endParaRPr sz="1100">
              <a:latin typeface="Times New Roman"/>
              <a:cs typeface="Times New Roman"/>
            </a:endParaRPr>
          </a:p>
          <a:p>
            <a:pPr algn="ctr" marL="285115" marR="255270">
              <a:lnSpc>
                <a:spcPts val="1140"/>
              </a:lnSpc>
            </a:pPr>
            <a:r>
              <a:rPr dirty="0" sz="1100" spc="-10">
                <a:latin typeface="Times New Roman"/>
                <a:cs typeface="Times New Roman"/>
              </a:rPr>
              <a:t>Науково-</a:t>
            </a:r>
            <a:r>
              <a:rPr dirty="0" sz="1100">
                <a:latin typeface="Times New Roman"/>
                <a:cs typeface="Times New Roman"/>
              </a:rPr>
              <a:t>дослідний</a:t>
            </a:r>
            <a:r>
              <a:rPr dirty="0" sz="1100" spc="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Центр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Буковинознавства</a:t>
            </a:r>
            <a:r>
              <a:rPr dirty="0" sz="1100" spc="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(Чернівці) </a:t>
            </a:r>
            <a:r>
              <a:rPr dirty="0" sz="1100">
                <a:latin typeface="Times New Roman"/>
                <a:cs typeface="Times New Roman"/>
              </a:rPr>
              <a:t>Чернівецька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обласна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організація</a:t>
            </a:r>
            <a:endParaRPr sz="1100">
              <a:latin typeface="Times New Roman"/>
              <a:cs typeface="Times New Roman"/>
            </a:endParaRPr>
          </a:p>
          <a:p>
            <a:pPr algn="ctr" marL="23495">
              <a:lnSpc>
                <a:spcPts val="1145"/>
              </a:lnSpc>
            </a:pPr>
            <a:r>
              <a:rPr dirty="0" sz="1100">
                <a:latin typeface="Times New Roman"/>
                <a:cs typeface="Times New Roman"/>
              </a:rPr>
              <a:t>Національної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спілки</a:t>
            </a:r>
            <a:r>
              <a:rPr dirty="0" sz="1100" spc="-4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краєзнавців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України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848664" y="2912491"/>
            <a:ext cx="3690620" cy="1367155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12700" marR="5080" indent="264795">
              <a:lnSpc>
                <a:spcPts val="1430"/>
              </a:lnSpc>
              <a:spcBef>
                <a:spcPts val="360"/>
              </a:spcBef>
            </a:pPr>
            <a:r>
              <a:rPr dirty="0" sz="1400" b="1">
                <a:latin typeface="Times New Roman"/>
                <a:cs typeface="Times New Roman"/>
              </a:rPr>
              <a:t>ХІV</a:t>
            </a:r>
            <a:r>
              <a:rPr dirty="0" sz="1400" spc="-55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Times New Roman"/>
                <a:cs typeface="Times New Roman"/>
              </a:rPr>
              <a:t>БУКОВИНСЬКА</a:t>
            </a:r>
            <a:r>
              <a:rPr dirty="0" sz="1400" spc="-40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МІЖНАРОДНА ІСТОРИКО-КРАЄЗНАВЧА</a:t>
            </a:r>
            <a:r>
              <a:rPr dirty="0" sz="1400" spc="25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КОНФЕРЕНЦІЯ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algn="ctr" marL="16510">
              <a:lnSpc>
                <a:spcPct val="100000"/>
              </a:lnSpc>
              <a:spcBef>
                <a:spcPts val="1030"/>
              </a:spcBef>
            </a:pPr>
            <a:r>
              <a:rPr dirty="0" sz="1600" spc="-10" b="1">
                <a:latin typeface="Times New Roman"/>
                <a:cs typeface="Times New Roman"/>
              </a:rPr>
              <a:t>ТЕЗИ</a:t>
            </a:r>
            <a:r>
              <a:rPr dirty="0" sz="1600" spc="-65" b="1">
                <a:latin typeface="Times New Roman"/>
                <a:cs typeface="Times New Roman"/>
              </a:rPr>
              <a:t> </a:t>
            </a:r>
            <a:r>
              <a:rPr dirty="0" sz="1600" spc="-10" b="1">
                <a:latin typeface="Times New Roman"/>
                <a:cs typeface="Times New Roman"/>
              </a:rPr>
              <a:t>ДОПОВІДЕЙ</a:t>
            </a:r>
            <a:endParaRPr sz="1600">
              <a:latin typeface="Times New Roman"/>
              <a:cs typeface="Times New Roman"/>
            </a:endParaRPr>
          </a:p>
          <a:p>
            <a:pPr algn="ctr" marL="19685">
              <a:lnSpc>
                <a:spcPct val="100000"/>
              </a:lnSpc>
              <a:spcBef>
                <a:spcPts val="1325"/>
              </a:spcBef>
            </a:pPr>
            <a:r>
              <a:rPr dirty="0" sz="1200" b="1">
                <a:latin typeface="Times New Roman"/>
                <a:cs typeface="Times New Roman"/>
              </a:rPr>
              <a:t>Чернівці,</a:t>
            </a:r>
            <a:r>
              <a:rPr dirty="0" sz="1200" spc="-10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27</a:t>
            </a:r>
            <a:r>
              <a:rPr dirty="0" sz="1200" spc="-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–</a:t>
            </a:r>
            <a:r>
              <a:rPr dirty="0" sz="1200" spc="-1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28 жовтня</a:t>
            </a:r>
            <a:r>
              <a:rPr dirty="0" sz="1200" spc="-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2023</a:t>
            </a:r>
            <a:r>
              <a:rPr dirty="0" sz="1200" spc="-15" b="1">
                <a:latin typeface="Times New Roman"/>
                <a:cs typeface="Times New Roman"/>
              </a:rPr>
              <a:t> </a:t>
            </a:r>
            <a:r>
              <a:rPr dirty="0" sz="1200" spc="-25" b="1">
                <a:latin typeface="Times New Roman"/>
                <a:cs typeface="Times New Roman"/>
              </a:rPr>
              <a:t>р.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187067" y="6522211"/>
            <a:ext cx="103314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Чернівці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– </a:t>
            </a:r>
            <a:r>
              <a:rPr dirty="0" sz="1200" spc="-20">
                <a:latin typeface="Times New Roman"/>
                <a:cs typeface="Times New Roman"/>
              </a:rPr>
              <a:t>2023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12952" y="6961885"/>
            <a:ext cx="3670300" cy="1270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980"/>
              </a:lnSpc>
              <a:tabLst>
                <a:tab pos="336550" algn="l"/>
              </a:tabLst>
            </a:pPr>
            <a:r>
              <a:rPr dirty="0" sz="900" spc="-50">
                <a:latin typeface="Times New Roman"/>
                <a:cs typeface="Times New Roman"/>
              </a:rPr>
              <a:t>2</a:t>
            </a:r>
            <a:r>
              <a:rPr dirty="0" sz="900">
                <a:latin typeface="Times New Roman"/>
                <a:cs typeface="Times New Roman"/>
              </a:rPr>
              <a:t>	</a:t>
            </a:r>
            <a:r>
              <a:rPr dirty="0" sz="900" b="1">
                <a:latin typeface="Times New Roman"/>
                <a:cs typeface="Times New Roman"/>
              </a:rPr>
              <a:t>ХІV</a:t>
            </a:r>
            <a:r>
              <a:rPr dirty="0" sz="900" spc="-70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Буковинська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міжнародна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історико-краєзнавча</a:t>
            </a:r>
            <a:r>
              <a:rPr dirty="0" sz="900" spc="-30" b="1">
                <a:latin typeface="Times New Roman"/>
                <a:cs typeface="Times New Roman"/>
              </a:rPr>
              <a:t> </a:t>
            </a:r>
            <a:r>
              <a:rPr dirty="0" sz="900" spc="-10" b="1">
                <a:latin typeface="Times New Roman"/>
                <a:cs typeface="Times New Roman"/>
              </a:rPr>
              <a:t>конференція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536575" y="6821169"/>
            <a:ext cx="4035425" cy="342900"/>
          </a:xfrm>
          <a:custGeom>
            <a:avLst/>
            <a:gdLst/>
            <a:ahLst/>
            <a:cxnLst/>
            <a:rect l="l" t="t" r="r" b="b"/>
            <a:pathLst>
              <a:path w="4035425" h="342900">
                <a:moveTo>
                  <a:pt x="4035425" y="0"/>
                </a:moveTo>
                <a:lnTo>
                  <a:pt x="0" y="0"/>
                </a:lnTo>
                <a:lnTo>
                  <a:pt x="0" y="342900"/>
                </a:lnTo>
                <a:lnTo>
                  <a:pt x="4035425" y="342900"/>
                </a:lnTo>
                <a:lnTo>
                  <a:pt x="40354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600252" y="688594"/>
            <a:ext cx="4069079" cy="40703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Times New Roman"/>
                <a:cs typeface="Times New Roman"/>
              </a:rPr>
              <a:t>УДК:</a:t>
            </a:r>
            <a:r>
              <a:rPr dirty="0" sz="1100" spc="-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94(477)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(063)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227329" marR="77470" indent="4445">
              <a:lnSpc>
                <a:spcPts val="1150"/>
              </a:lnSpc>
              <a:spcBef>
                <a:spcPts val="965"/>
              </a:spcBef>
            </a:pPr>
            <a:r>
              <a:rPr dirty="0" sz="1000" spc="-10">
                <a:latin typeface="Times New Roman"/>
                <a:cs typeface="Times New Roman"/>
              </a:rPr>
              <a:t>Друкується</a:t>
            </a:r>
            <a:r>
              <a:rPr dirty="0" sz="1000" spc="-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за</a:t>
            </a:r>
            <a:r>
              <a:rPr dirty="0" sz="1000" spc="-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ухвалою Вченої</a:t>
            </a:r>
            <a:r>
              <a:rPr dirty="0" sz="1000" spc="-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ради</a:t>
            </a:r>
            <a:r>
              <a:rPr dirty="0" sz="1000" spc="-2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факультету </a:t>
            </a:r>
            <a:r>
              <a:rPr dirty="0" sz="1000">
                <a:latin typeface="Times New Roman"/>
                <a:cs typeface="Times New Roman"/>
              </a:rPr>
              <a:t>історії, </a:t>
            </a:r>
            <a:r>
              <a:rPr dirty="0" sz="1000" spc="-10">
                <a:latin typeface="Times New Roman"/>
                <a:cs typeface="Times New Roman"/>
              </a:rPr>
              <a:t>політології</a:t>
            </a:r>
            <a:r>
              <a:rPr dirty="0" sz="1000" spc="-1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та </a:t>
            </a:r>
            <a:r>
              <a:rPr dirty="0" sz="1000">
                <a:latin typeface="Times New Roman"/>
                <a:cs typeface="Times New Roman"/>
              </a:rPr>
              <a:t>міжнародних</a:t>
            </a:r>
            <a:r>
              <a:rPr dirty="0" sz="1000" spc="-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відносин</a:t>
            </a:r>
            <a:r>
              <a:rPr dirty="0" sz="1000" spc="-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Чернівецького</a:t>
            </a:r>
            <a:r>
              <a:rPr dirty="0" sz="1000" spc="-2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національного</a:t>
            </a:r>
            <a:r>
              <a:rPr dirty="0" sz="1000" spc="-2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університету</a:t>
            </a:r>
            <a:endParaRPr sz="1000">
              <a:latin typeface="Times New Roman"/>
              <a:cs typeface="Times New Roman"/>
            </a:endParaRPr>
          </a:p>
          <a:p>
            <a:pPr marL="568325">
              <a:lnSpc>
                <a:spcPts val="1100"/>
              </a:lnSpc>
            </a:pPr>
            <a:r>
              <a:rPr dirty="0" sz="1000">
                <a:latin typeface="Times New Roman"/>
                <a:cs typeface="Times New Roman"/>
              </a:rPr>
              <a:t>імені</a:t>
            </a:r>
            <a:r>
              <a:rPr dirty="0" sz="1000" spc="-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Юрія</a:t>
            </a:r>
            <a:r>
              <a:rPr dirty="0" sz="1000" spc="-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Федьковича</a:t>
            </a:r>
            <a:r>
              <a:rPr dirty="0" sz="1000" spc="-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(протокол</a:t>
            </a:r>
            <a:r>
              <a:rPr dirty="0" sz="1000" spc="-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№</a:t>
            </a:r>
            <a:r>
              <a:rPr dirty="0" sz="1000" spc="-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1</a:t>
            </a:r>
            <a:r>
              <a:rPr dirty="0" sz="1000" spc="-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від</a:t>
            </a:r>
            <a:r>
              <a:rPr dirty="0" sz="1000" spc="-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29.09.2023</a:t>
            </a:r>
            <a:r>
              <a:rPr dirty="0" sz="1000" spc="-3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р.).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900">
              <a:latin typeface="Times New Roman"/>
              <a:cs typeface="Times New Roman"/>
            </a:endParaRPr>
          </a:p>
          <a:p>
            <a:pPr algn="just" marL="12700" marR="6350" indent="179705">
              <a:lnSpc>
                <a:spcPct val="85100"/>
              </a:lnSpc>
            </a:pPr>
            <a:r>
              <a:rPr dirty="0" sz="1100" b="1">
                <a:latin typeface="Times New Roman"/>
                <a:cs typeface="Times New Roman"/>
              </a:rPr>
              <a:t>ХІІІ</a:t>
            </a:r>
            <a:r>
              <a:rPr dirty="0" sz="1100" spc="325" b="1">
                <a:latin typeface="Times New Roman"/>
                <a:cs typeface="Times New Roman"/>
              </a:rPr>
              <a:t>   </a:t>
            </a:r>
            <a:r>
              <a:rPr dirty="0" sz="1100" b="1">
                <a:latin typeface="Times New Roman"/>
                <a:cs typeface="Times New Roman"/>
              </a:rPr>
              <a:t>Буковинська</a:t>
            </a:r>
            <a:r>
              <a:rPr dirty="0" sz="1100" spc="320" b="1">
                <a:latin typeface="Times New Roman"/>
                <a:cs typeface="Times New Roman"/>
              </a:rPr>
              <a:t>   </a:t>
            </a:r>
            <a:r>
              <a:rPr dirty="0" sz="1100" b="1">
                <a:latin typeface="Times New Roman"/>
                <a:cs typeface="Times New Roman"/>
              </a:rPr>
              <a:t>міжнародна</a:t>
            </a:r>
            <a:r>
              <a:rPr dirty="0" sz="1100" spc="325" b="1">
                <a:latin typeface="Times New Roman"/>
                <a:cs typeface="Times New Roman"/>
              </a:rPr>
              <a:t>   </a:t>
            </a:r>
            <a:r>
              <a:rPr dirty="0" sz="1100" spc="-10" b="1">
                <a:latin typeface="Times New Roman"/>
                <a:cs typeface="Times New Roman"/>
              </a:rPr>
              <a:t>історико-краєзнавча </a:t>
            </a:r>
            <a:r>
              <a:rPr dirty="0" sz="1100" b="1">
                <a:latin typeface="Times New Roman"/>
                <a:cs typeface="Times New Roman"/>
              </a:rPr>
              <a:t>конференція.</a:t>
            </a:r>
            <a:r>
              <a:rPr dirty="0" sz="1100" spc="155" b="1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Тези</a:t>
            </a:r>
            <a:r>
              <a:rPr dirty="0" sz="1100" spc="1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доповідей.</a:t>
            </a:r>
            <a:r>
              <a:rPr dirty="0" sz="1100" spc="1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Чернівці,</a:t>
            </a:r>
            <a:r>
              <a:rPr dirty="0" sz="1100" spc="1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27</a:t>
            </a:r>
            <a:r>
              <a:rPr dirty="0" sz="1100" spc="1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‒</a:t>
            </a:r>
            <a:r>
              <a:rPr dirty="0" sz="1100" spc="1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28</a:t>
            </a:r>
            <a:r>
              <a:rPr dirty="0" sz="1100" spc="1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жовтня</a:t>
            </a:r>
            <a:r>
              <a:rPr dirty="0" sz="1100" spc="1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2023</a:t>
            </a:r>
            <a:r>
              <a:rPr dirty="0" sz="1100" spc="1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р.</a:t>
            </a:r>
            <a:r>
              <a:rPr dirty="0" sz="1100" spc="120">
                <a:latin typeface="Times New Roman"/>
                <a:cs typeface="Times New Roman"/>
              </a:rPr>
              <a:t> </a:t>
            </a:r>
            <a:r>
              <a:rPr dirty="0" sz="1100" spc="-50">
                <a:latin typeface="Times New Roman"/>
                <a:cs typeface="Times New Roman"/>
              </a:rPr>
              <a:t>/ </a:t>
            </a:r>
            <a:r>
              <a:rPr dirty="0" sz="1100">
                <a:latin typeface="Times New Roman"/>
                <a:cs typeface="Times New Roman"/>
              </a:rPr>
              <a:t>Наук.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ред.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О.В.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Добржанський.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Чернівці: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Технодрук,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2023.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227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с.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Times New Roman"/>
              <a:cs typeface="Times New Roman"/>
            </a:endParaRPr>
          </a:p>
          <a:p>
            <a:pPr algn="just" marL="12700" marR="15875" indent="179705">
              <a:lnSpc>
                <a:spcPct val="95700"/>
              </a:lnSpc>
            </a:pPr>
            <a:r>
              <a:rPr dirty="0" sz="1000">
                <a:latin typeface="Times New Roman"/>
                <a:cs typeface="Times New Roman"/>
              </a:rPr>
              <a:t>У</a:t>
            </a:r>
            <a:r>
              <a:rPr dirty="0" sz="1000" spc="28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збірнику</a:t>
            </a:r>
            <a:r>
              <a:rPr dirty="0" sz="1000" spc="28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тез</a:t>
            </a:r>
            <a:r>
              <a:rPr dirty="0" sz="1000" spc="28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учасників</a:t>
            </a:r>
            <a:r>
              <a:rPr dirty="0" sz="1000" spc="28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конференції</a:t>
            </a:r>
            <a:r>
              <a:rPr dirty="0" sz="1000" spc="28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на</a:t>
            </a:r>
            <a:r>
              <a:rPr dirty="0" sz="1000" spc="28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основі</a:t>
            </a:r>
            <a:r>
              <a:rPr dirty="0" sz="1000" spc="280">
                <a:latin typeface="Times New Roman"/>
                <a:cs typeface="Times New Roman"/>
              </a:rPr>
              <a:t>  </a:t>
            </a:r>
            <a:r>
              <a:rPr dirty="0" sz="1000" spc="-10">
                <a:latin typeface="Times New Roman"/>
                <a:cs typeface="Times New Roman"/>
              </a:rPr>
              <a:t>сучасних </a:t>
            </a:r>
            <a:r>
              <a:rPr dirty="0" sz="1000">
                <a:latin typeface="Times New Roman"/>
                <a:cs typeface="Times New Roman"/>
              </a:rPr>
              <a:t>методологічних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підходів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розглядаються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актуальні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питання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історичного </a:t>
            </a:r>
            <a:r>
              <a:rPr dirty="0" sz="1000">
                <a:latin typeface="Times New Roman"/>
                <a:cs typeface="Times New Roman"/>
              </a:rPr>
              <a:t>минулого</a:t>
            </a:r>
            <a:r>
              <a:rPr dirty="0" sz="1000" spc="35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Буковини</a:t>
            </a:r>
            <a:r>
              <a:rPr dirty="0" sz="1000" spc="35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та</a:t>
            </a:r>
            <a:r>
              <a:rPr dirty="0" sz="1000" spc="36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Північної</a:t>
            </a:r>
            <a:r>
              <a:rPr dirty="0" sz="1000" spc="35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Бессарабії,</a:t>
            </a:r>
            <a:r>
              <a:rPr dirty="0" sz="1000" spc="35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історії</a:t>
            </a:r>
            <a:r>
              <a:rPr dirty="0" sz="1000" spc="350">
                <a:latin typeface="Times New Roman"/>
                <a:cs typeface="Times New Roman"/>
              </a:rPr>
              <a:t>  </a:t>
            </a:r>
            <a:r>
              <a:rPr dirty="0" sz="1000" spc="-10">
                <a:latin typeface="Times New Roman"/>
                <a:cs typeface="Times New Roman"/>
              </a:rPr>
              <a:t>України, </a:t>
            </a:r>
            <a:r>
              <a:rPr dirty="0" sz="1000">
                <a:latin typeface="Times New Roman"/>
                <a:cs typeface="Times New Roman"/>
              </a:rPr>
              <a:t>історіографії,</a:t>
            </a:r>
            <a:r>
              <a:rPr dirty="0" sz="1000" spc="-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джерелознавства,</a:t>
            </a:r>
            <a:r>
              <a:rPr dirty="0" sz="1000" spc="-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історичної</a:t>
            </a:r>
            <a:r>
              <a:rPr dirty="0" sz="1000" spc="-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й</a:t>
            </a:r>
            <a:r>
              <a:rPr dirty="0" sz="1000" spc="-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політичної</a:t>
            </a:r>
            <a:r>
              <a:rPr dirty="0" sz="1000" spc="-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регіоналістики</a:t>
            </a:r>
            <a:r>
              <a:rPr dirty="0" sz="1000" spc="-25">
                <a:latin typeface="Times New Roman"/>
                <a:cs typeface="Times New Roman"/>
              </a:rPr>
              <a:t> та </a:t>
            </a:r>
            <a:r>
              <a:rPr dirty="0" sz="1000" spc="-10">
                <a:latin typeface="Times New Roman"/>
                <a:cs typeface="Times New Roman"/>
              </a:rPr>
              <a:t>етнології.</a:t>
            </a:r>
            <a:endParaRPr sz="1000">
              <a:latin typeface="Times New Roman"/>
              <a:cs typeface="Times New Roman"/>
            </a:endParaRPr>
          </a:p>
          <a:p>
            <a:pPr algn="just" marL="2903855">
              <a:lnSpc>
                <a:spcPts val="1280"/>
              </a:lnSpc>
            </a:pPr>
            <a:r>
              <a:rPr dirty="0" sz="1100" b="1">
                <a:latin typeface="Times New Roman"/>
                <a:cs typeface="Times New Roman"/>
              </a:rPr>
              <a:t>УДК:</a:t>
            </a:r>
            <a:r>
              <a:rPr dirty="0" sz="1100" spc="-45" b="1">
                <a:latin typeface="Times New Roman"/>
                <a:cs typeface="Times New Roman"/>
              </a:rPr>
              <a:t> </a:t>
            </a:r>
            <a:r>
              <a:rPr dirty="0" sz="1100" b="1">
                <a:latin typeface="Times New Roman"/>
                <a:cs typeface="Times New Roman"/>
              </a:rPr>
              <a:t>94(477)</a:t>
            </a:r>
            <a:r>
              <a:rPr dirty="0" sz="1100" spc="-30" b="1">
                <a:latin typeface="Times New Roman"/>
                <a:cs typeface="Times New Roman"/>
              </a:rPr>
              <a:t> </a:t>
            </a:r>
            <a:r>
              <a:rPr dirty="0" sz="1100" spc="-20" b="1">
                <a:latin typeface="Times New Roman"/>
                <a:cs typeface="Times New Roman"/>
              </a:rPr>
              <a:t>(063)</a:t>
            </a:r>
            <a:endParaRPr sz="1100">
              <a:latin typeface="Times New Roman"/>
              <a:cs typeface="Times New Roman"/>
            </a:endParaRPr>
          </a:p>
          <a:p>
            <a:pPr algn="just" marL="192405">
              <a:lnSpc>
                <a:spcPts val="1115"/>
              </a:lnSpc>
              <a:spcBef>
                <a:spcPts val="955"/>
              </a:spcBef>
            </a:pPr>
            <a:r>
              <a:rPr dirty="0" sz="1000" spc="-10" b="1">
                <a:latin typeface="Times New Roman"/>
                <a:cs typeface="Times New Roman"/>
              </a:rPr>
              <a:t>Редакційна</a:t>
            </a:r>
            <a:r>
              <a:rPr dirty="0" sz="1000" spc="-5" b="1">
                <a:latin typeface="Times New Roman"/>
                <a:cs typeface="Times New Roman"/>
              </a:rPr>
              <a:t> </a:t>
            </a:r>
            <a:r>
              <a:rPr dirty="0" sz="1000" spc="-10" b="1">
                <a:latin typeface="Times New Roman"/>
                <a:cs typeface="Times New Roman"/>
              </a:rPr>
              <a:t>колегія:</a:t>
            </a:r>
            <a:endParaRPr sz="1000">
              <a:latin typeface="Times New Roman"/>
              <a:cs typeface="Times New Roman"/>
            </a:endParaRPr>
          </a:p>
          <a:p>
            <a:pPr algn="just" marL="192405">
              <a:lnSpc>
                <a:spcPts val="1055"/>
              </a:lnSpc>
            </a:pPr>
            <a:r>
              <a:rPr dirty="0" sz="1000" b="1">
                <a:latin typeface="Times New Roman"/>
                <a:cs typeface="Times New Roman"/>
              </a:rPr>
              <a:t>Голова:</a:t>
            </a:r>
            <a:r>
              <a:rPr dirty="0" sz="1000" spc="-55" b="1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проф.</a:t>
            </a:r>
            <a:r>
              <a:rPr dirty="0" sz="1000" spc="-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О.В.</a:t>
            </a:r>
            <a:r>
              <a:rPr dirty="0" sz="1000" spc="-3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Добржанський.</a:t>
            </a:r>
            <a:endParaRPr sz="1000">
              <a:latin typeface="Times New Roman"/>
              <a:cs typeface="Times New Roman"/>
            </a:endParaRPr>
          </a:p>
          <a:p>
            <a:pPr algn="just" marL="12700" marR="10795" indent="179705">
              <a:lnSpc>
                <a:spcPts val="1030"/>
              </a:lnSpc>
              <a:spcBef>
                <a:spcPts val="114"/>
              </a:spcBef>
            </a:pPr>
            <a:r>
              <a:rPr dirty="0" sz="1000" b="1">
                <a:latin typeface="Times New Roman"/>
                <a:cs typeface="Times New Roman"/>
              </a:rPr>
              <a:t>Члени:</a:t>
            </a:r>
            <a:r>
              <a:rPr dirty="0" sz="1000" spc="240" b="1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проф.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М.К.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Чучко,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проф.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Ю.І.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Макар,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доц.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М.Р.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Гуйванюк </a:t>
            </a:r>
            <a:r>
              <a:rPr dirty="0" sz="1000">
                <a:latin typeface="Times New Roman"/>
                <a:cs typeface="Times New Roman"/>
              </a:rPr>
              <a:t>(відповідальний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секретар),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доц.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Г.М.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Скорейко,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асист.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Т.Р.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Ковалець, </a:t>
            </a:r>
            <a:r>
              <a:rPr dirty="0" sz="1000">
                <a:latin typeface="Times New Roman"/>
                <a:cs typeface="Times New Roman"/>
              </a:rPr>
              <a:t>асист.</a:t>
            </a:r>
            <a:r>
              <a:rPr dirty="0" sz="1000" spc="-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О.В.</a:t>
            </a:r>
            <a:r>
              <a:rPr dirty="0" sz="1000" spc="-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Руснак,</a:t>
            </a:r>
            <a:r>
              <a:rPr dirty="0" sz="1000" spc="-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асист.</a:t>
            </a:r>
            <a:r>
              <a:rPr dirty="0" sz="1000" spc="-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Н.М.</a:t>
            </a:r>
            <a:r>
              <a:rPr dirty="0" sz="1000" spc="-2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Христан.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00">
              <a:latin typeface="Times New Roman"/>
              <a:cs typeface="Times New Roman"/>
            </a:endParaRPr>
          </a:p>
          <a:p>
            <a:pPr marL="192405">
              <a:lnSpc>
                <a:spcPts val="1165"/>
              </a:lnSpc>
            </a:pPr>
            <a:r>
              <a:rPr dirty="0" sz="1000" spc="-10" b="1">
                <a:latin typeface="Times New Roman"/>
                <a:cs typeface="Times New Roman"/>
              </a:rPr>
              <a:t>Рецензенти:</a:t>
            </a:r>
            <a:endParaRPr sz="1000">
              <a:latin typeface="Times New Roman"/>
              <a:cs typeface="Times New Roman"/>
            </a:endParaRPr>
          </a:p>
          <a:p>
            <a:pPr marL="192405">
              <a:lnSpc>
                <a:spcPts val="1145"/>
              </a:lnSpc>
            </a:pPr>
            <a:r>
              <a:rPr dirty="0" sz="1000" spc="-10" b="1">
                <a:latin typeface="Times New Roman"/>
                <a:cs typeface="Times New Roman"/>
              </a:rPr>
              <a:t>Юрій</a:t>
            </a:r>
            <a:r>
              <a:rPr dirty="0" sz="1000" spc="-35" b="1">
                <a:latin typeface="Times New Roman"/>
                <a:cs typeface="Times New Roman"/>
              </a:rPr>
              <a:t> </a:t>
            </a:r>
            <a:r>
              <a:rPr dirty="0" sz="1000" b="1">
                <a:latin typeface="Times New Roman"/>
                <a:cs typeface="Times New Roman"/>
              </a:rPr>
              <a:t>М.Ф.</a:t>
            </a:r>
            <a:r>
              <a:rPr dirty="0" sz="1000" spc="-35" b="1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доктор</a:t>
            </a:r>
            <a:r>
              <a:rPr dirty="0" sz="1000" spc="-2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історичних</a:t>
            </a:r>
            <a:r>
              <a:rPr dirty="0" sz="1000" spc="-2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наук,</a:t>
            </a:r>
            <a:r>
              <a:rPr dirty="0" sz="1000" spc="-3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професор.</a:t>
            </a:r>
            <a:endParaRPr sz="1000">
              <a:latin typeface="Times New Roman"/>
              <a:cs typeface="Times New Roman"/>
            </a:endParaRPr>
          </a:p>
          <a:p>
            <a:pPr marL="192405">
              <a:lnSpc>
                <a:spcPts val="1180"/>
              </a:lnSpc>
            </a:pPr>
            <a:r>
              <a:rPr dirty="0" sz="1000" spc="-10" b="1">
                <a:latin typeface="Times New Roman"/>
                <a:cs typeface="Times New Roman"/>
              </a:rPr>
              <a:t>Райківський</a:t>
            </a:r>
            <a:r>
              <a:rPr dirty="0" sz="1000" spc="-15" b="1">
                <a:latin typeface="Times New Roman"/>
                <a:cs typeface="Times New Roman"/>
              </a:rPr>
              <a:t> </a:t>
            </a:r>
            <a:r>
              <a:rPr dirty="0" sz="1000" b="1">
                <a:latin typeface="Times New Roman"/>
                <a:cs typeface="Times New Roman"/>
              </a:rPr>
              <a:t>І.Я.</a:t>
            </a:r>
            <a:r>
              <a:rPr dirty="0" sz="1000" spc="-20" b="1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доктор</a:t>
            </a:r>
            <a:r>
              <a:rPr dirty="0" sz="1000" spc="-2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історичних</a:t>
            </a:r>
            <a:r>
              <a:rPr dirty="0" sz="1000" spc="-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наук,</a:t>
            </a:r>
            <a:r>
              <a:rPr dirty="0" sz="1000" spc="-2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професор.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017901" y="6273800"/>
            <a:ext cx="1647825" cy="3162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6350">
              <a:lnSpc>
                <a:spcPts val="1145"/>
              </a:lnSpc>
              <a:spcBef>
                <a:spcPts val="95"/>
              </a:spcBef>
            </a:pPr>
            <a:r>
              <a:rPr dirty="0" sz="1000">
                <a:latin typeface="Times New Roman"/>
                <a:cs typeface="Times New Roman"/>
              </a:rPr>
              <a:t>©</a:t>
            </a:r>
            <a:r>
              <a:rPr dirty="0" sz="1000" spc="-3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Чернівецький національний</a:t>
            </a:r>
            <a:endParaRPr sz="1000">
              <a:latin typeface="Times New Roman"/>
              <a:cs typeface="Times New Roman"/>
            </a:endParaRPr>
          </a:p>
          <a:p>
            <a:pPr algn="r" marR="5080">
              <a:lnSpc>
                <a:spcPts val="1145"/>
              </a:lnSpc>
            </a:pPr>
            <a:r>
              <a:rPr dirty="0" sz="1000" spc="-10">
                <a:latin typeface="Times New Roman"/>
                <a:cs typeface="Times New Roman"/>
              </a:rPr>
              <a:t>університет,</a:t>
            </a:r>
            <a:r>
              <a:rPr dirty="0" sz="1000" spc="-3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2023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008684" y="6944359"/>
            <a:ext cx="33585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latin typeface="Times New Roman"/>
                <a:cs typeface="Times New Roman"/>
              </a:rPr>
              <a:t>ХІV</a:t>
            </a:r>
            <a:r>
              <a:rPr dirty="0" sz="900" spc="-70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Буковинська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міжнародна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історико-краєзнавча</a:t>
            </a:r>
            <a:r>
              <a:rPr dirty="0" sz="900" spc="-30" b="1">
                <a:latin typeface="Times New Roman"/>
                <a:cs typeface="Times New Roman"/>
              </a:rPr>
              <a:t> </a:t>
            </a:r>
            <a:r>
              <a:rPr dirty="0" sz="900" spc="-10" b="1">
                <a:latin typeface="Times New Roman"/>
                <a:cs typeface="Times New Roman"/>
              </a:rPr>
              <a:t>конференція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534661" y="6941311"/>
            <a:ext cx="825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Times New Roman"/>
                <a:cs typeface="Times New Roman"/>
              </a:rPr>
              <a:t>3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467482" y="677925"/>
            <a:ext cx="47561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0" b="1">
                <a:latin typeface="Times New Roman"/>
                <a:cs typeface="Times New Roman"/>
              </a:rPr>
              <a:t>ЗМІСТ</a:t>
            </a:r>
            <a:endParaRPr sz="1100">
              <a:latin typeface="Times New Roman"/>
              <a:cs typeface="Times New Roman"/>
            </a:endParaRPr>
          </a:p>
        </p:txBody>
      </p:sp>
      <p:graphicFrame>
        <p:nvGraphicFramePr>
          <p:cNvPr id="5" name="object 5" descr=""/>
          <p:cNvGraphicFramePr>
            <a:graphicFrameLocks noGrp="1"/>
          </p:cNvGraphicFramePr>
          <p:nvPr/>
        </p:nvGraphicFramePr>
        <p:xfrm>
          <a:off x="657402" y="1025932"/>
          <a:ext cx="3867150" cy="5758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17595"/>
                <a:gridCol w="249554"/>
              </a:tblGrid>
              <a:tr h="230504">
                <a:tc gridSpan="2">
                  <a:txBody>
                    <a:bodyPr/>
                    <a:lstStyle/>
                    <a:p>
                      <a:pPr marL="334645">
                        <a:lnSpc>
                          <a:spcPts val="1205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ІСТОРІЯ</a:t>
                      </a:r>
                      <a:r>
                        <a:rPr dirty="0" sz="1100" spc="-5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БУКОВИНИ</a:t>
                      </a:r>
                      <a:r>
                        <a:rPr dirty="0" sz="1100" spc="-4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dirty="0" sz="1100" spc="-5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ПІВНІЧНОЇ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БЕССАРАБІЇ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01320">
                <a:tc>
                  <a:txBody>
                    <a:bodyPr/>
                    <a:lstStyle/>
                    <a:p>
                      <a:pPr marL="31750" marR="210820">
                        <a:lnSpc>
                          <a:spcPts val="1260"/>
                        </a:lnSpc>
                        <a:spcBef>
                          <a:spcPts val="540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Калініченко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Віталій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Пилипець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Валерія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Скроневі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кільця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зі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слов’янських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пам’яток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Буковини 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83185">
                        <a:lnSpc>
                          <a:spcPts val="131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9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/>
                </a:tc>
              </a:tr>
              <a:tr h="483870">
                <a:tc>
                  <a:txBody>
                    <a:bodyPr/>
                    <a:lstStyle/>
                    <a:p>
                      <a:pPr marL="31750" marR="474980">
                        <a:lnSpc>
                          <a:spcPts val="1280"/>
                        </a:lnSpc>
                        <a:spcBef>
                          <a:spcPts val="30"/>
                        </a:spcBef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Пивоваров</a:t>
                      </a:r>
                      <a:r>
                        <a:rPr dirty="0" sz="1100" spc="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Сергій,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Калініченко</a:t>
                      </a:r>
                      <a:r>
                        <a:rPr dirty="0" sz="11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Віталій</a:t>
                      </a:r>
                      <a:r>
                        <a:rPr dirty="0" sz="1100" spc="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Елементи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клинкової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зброї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Чорнівського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городища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ХІІІ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ст.: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12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нові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знахідки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……………………………………………….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3185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11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478155">
                <a:tc>
                  <a:txBody>
                    <a:bodyPr/>
                    <a:lstStyle/>
                    <a:p>
                      <a:pPr marL="31750" marR="319405">
                        <a:lnSpc>
                          <a:spcPts val="1260"/>
                        </a:lnSpc>
                        <a:spcBef>
                          <a:spcPts val="30"/>
                        </a:spcBef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Ільків</a:t>
                      </a:r>
                      <a:r>
                        <a:rPr dirty="0" sz="1100" spc="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Микола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Археологічні</a:t>
                      </a:r>
                      <a:r>
                        <a:rPr dirty="0" sz="110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старожитності</a:t>
                      </a:r>
                      <a:r>
                        <a:rPr dirty="0" sz="1100" spc="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Північної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Буковини</a:t>
                      </a:r>
                      <a:r>
                        <a:rPr dirty="0" sz="11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австрійських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картах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12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останньої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третини</a:t>
                      </a:r>
                      <a:r>
                        <a:rPr dirty="0" sz="110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XVIII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ст.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3185">
                        <a:lnSpc>
                          <a:spcPts val="1295"/>
                        </a:lnSpc>
                        <a:spcBef>
                          <a:spcPts val="994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14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20675">
                <a:tc>
                  <a:txBody>
                    <a:bodyPr/>
                    <a:lstStyle/>
                    <a:p>
                      <a:pPr marL="31750">
                        <a:lnSpc>
                          <a:spcPts val="1185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Gumenâi</a:t>
                      </a:r>
                      <a:r>
                        <a:rPr dirty="0" sz="1100" spc="-4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Ion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S.S.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Cușnicov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și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problema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proprietăților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24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din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raiaua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Hotinului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83185">
                        <a:lnSpc>
                          <a:spcPts val="131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17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/>
                </a:tc>
              </a:tr>
              <a:tr h="327025">
                <a:tc>
                  <a:txBody>
                    <a:bodyPr/>
                    <a:lstStyle/>
                    <a:p>
                      <a:pPr marL="31750" marR="163830">
                        <a:lnSpc>
                          <a:spcPts val="126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Ротар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Оксана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Польсько-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литовська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гусарія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під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Хотином: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історії</a:t>
                      </a:r>
                      <a:r>
                        <a:rPr dirty="0" sz="11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битви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1673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р.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83185">
                        <a:lnSpc>
                          <a:spcPct val="10000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19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/>
                </a:tc>
              </a:tr>
              <a:tr h="477520">
                <a:tc>
                  <a:txBody>
                    <a:bodyPr/>
                    <a:lstStyle/>
                    <a:p>
                      <a:pPr marL="31750" marR="212090">
                        <a:lnSpc>
                          <a:spcPts val="1270"/>
                        </a:lnSpc>
                        <a:spcBef>
                          <a:spcPts val="5"/>
                        </a:spcBef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Драгомирецька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Оксана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Ктиторський</a:t>
                      </a:r>
                      <a:r>
                        <a:rPr dirty="0" sz="11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портрет</a:t>
                      </a:r>
                      <a:r>
                        <a:rPr dirty="0" sz="11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великого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гетьмана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литовського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Михайла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Казимира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Паца: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ts val="112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приводу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іконографії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Хотинської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битви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1673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р.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3185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22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480695">
                <a:tc>
                  <a:txBody>
                    <a:bodyPr/>
                    <a:lstStyle/>
                    <a:p>
                      <a:pPr marL="31750" marR="589915">
                        <a:lnSpc>
                          <a:spcPts val="1260"/>
                        </a:lnSpc>
                        <a:spcBef>
                          <a:spcPts val="30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Бабчук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Сергій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Вплив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пожеж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зовнішній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вигляд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міста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Чернівці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другій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половині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XVIII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135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першій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половині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XIX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ст.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3185">
                        <a:lnSpc>
                          <a:spcPts val="1310"/>
                        </a:lnSpc>
                        <a:spcBef>
                          <a:spcPts val="99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25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20675">
                <a:tc>
                  <a:txBody>
                    <a:bodyPr/>
                    <a:lstStyle/>
                    <a:p>
                      <a:pPr marL="31750">
                        <a:lnSpc>
                          <a:spcPts val="1185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Дейнека</a:t>
                      </a:r>
                      <a:r>
                        <a:rPr dirty="0" sz="1100" spc="-5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Михайло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Німецький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вплив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Буковину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24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XIX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ст.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……………………………………………………..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83185">
                        <a:lnSpc>
                          <a:spcPts val="1305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27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/>
                </a:tc>
              </a:tr>
              <a:tr h="483234">
                <a:tc>
                  <a:txBody>
                    <a:bodyPr/>
                    <a:lstStyle/>
                    <a:p>
                      <a:pPr marL="31750" marR="120650">
                        <a:lnSpc>
                          <a:spcPct val="93300"/>
                        </a:lnSpc>
                        <a:spcBef>
                          <a:spcPts val="20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Безаров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Олександр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«Єврейська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присяга»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судовій практиці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Російської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імперії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ХIХ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ст.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(за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матеріалами Хотинського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повітового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і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земського судів)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3185">
                        <a:lnSpc>
                          <a:spcPts val="1320"/>
                        </a:lnSpc>
                        <a:spcBef>
                          <a:spcPts val="1010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29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481965">
                <a:tc>
                  <a:txBody>
                    <a:bodyPr/>
                    <a:lstStyle/>
                    <a:p>
                      <a:pPr marL="31750" marR="97790">
                        <a:lnSpc>
                          <a:spcPct val="93200"/>
                        </a:lnSpc>
                        <a:spcBef>
                          <a:spcPts val="10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Чучко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Михайло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Матримоніальні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зв’язки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родин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буковинських</a:t>
                      </a:r>
                      <a:r>
                        <a:rPr dirty="0" sz="11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православних</a:t>
                      </a:r>
                      <a:r>
                        <a:rPr dirty="0" sz="11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священників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Ганицьких,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Козаків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Тимінських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1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ХІХ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початку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ХХ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ст.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………...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3185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32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478790">
                <a:tc>
                  <a:txBody>
                    <a:bodyPr/>
                    <a:lstStyle/>
                    <a:p>
                      <a:pPr marL="31750" marR="571500">
                        <a:lnSpc>
                          <a:spcPts val="1270"/>
                        </a:lnSpc>
                        <a:spcBef>
                          <a:spcPts val="25"/>
                        </a:spcBef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Добржанський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Олександр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Взаємини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А.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Ончула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з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представниками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українського національного 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руху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105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Буковині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початку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ХХ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ст.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……………………………...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3185">
                        <a:lnSpc>
                          <a:spcPts val="1305"/>
                        </a:lnSpc>
                        <a:spcBef>
                          <a:spcPts val="98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35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21310">
                <a:tc>
                  <a:txBody>
                    <a:bodyPr/>
                    <a:lstStyle/>
                    <a:p>
                      <a:pPr marL="31750" marR="75565">
                        <a:lnSpc>
                          <a:spcPts val="1190"/>
                        </a:lnSpc>
                        <a:spcBef>
                          <a:spcPts val="50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Ільків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Марія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Творча</a:t>
                      </a:r>
                      <a:r>
                        <a:rPr dirty="0" sz="11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спадщина Анни Кіслінґер в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колекції Чернівецького обласного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художнього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музею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83185">
                        <a:lnSpc>
                          <a:spcPts val="132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39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/>
                </a:tc>
              </a:tr>
              <a:tr h="473075">
                <a:tc>
                  <a:txBody>
                    <a:bodyPr/>
                    <a:lstStyle/>
                    <a:p>
                      <a:pPr marL="31750" marR="236220">
                        <a:lnSpc>
                          <a:spcPts val="1270"/>
                        </a:lnSpc>
                        <a:spcBef>
                          <a:spcPts val="45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Дутчак</a:t>
                      </a:r>
                      <a:r>
                        <a:rPr dirty="0" sz="1100" spc="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Інна</a:t>
                      </a:r>
                      <a:r>
                        <a:rPr dirty="0" sz="1100" spc="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Питання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національної</a:t>
                      </a:r>
                      <a:r>
                        <a:rPr dirty="0" sz="11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самоідентифікації</a:t>
                      </a:r>
                      <a:r>
                        <a:rPr dirty="0" sz="11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у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середовищі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української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молоді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Буковини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рубежі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04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ХІХ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ХХ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ст.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………………………………………………..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3185">
                        <a:lnSpc>
                          <a:spcPts val="1250"/>
                        </a:lnSpc>
                        <a:spcBef>
                          <a:spcPts val="994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42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00252" y="6941311"/>
            <a:ext cx="825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Times New Roman"/>
                <a:cs typeface="Times New Roman"/>
              </a:rPr>
              <a:t>4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37056" y="6944359"/>
            <a:ext cx="33585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latin typeface="Times New Roman"/>
                <a:cs typeface="Times New Roman"/>
              </a:rPr>
              <a:t>ХІV</a:t>
            </a:r>
            <a:r>
              <a:rPr dirty="0" sz="900" spc="-70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Буковинська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міжнародна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історико-краєзнавча</a:t>
            </a:r>
            <a:r>
              <a:rPr dirty="0" sz="900" spc="-30" b="1">
                <a:latin typeface="Times New Roman"/>
                <a:cs typeface="Times New Roman"/>
              </a:rPr>
              <a:t> </a:t>
            </a:r>
            <a:r>
              <a:rPr dirty="0" sz="900" spc="-10" b="1">
                <a:latin typeface="Times New Roman"/>
                <a:cs typeface="Times New Roman"/>
              </a:rPr>
              <a:t>конференція</a:t>
            </a:r>
            <a:endParaRPr sz="900">
              <a:latin typeface="Times New Roman"/>
              <a:cs typeface="Times New Roman"/>
            </a:endParaRPr>
          </a:p>
        </p:txBody>
      </p:sp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585774" y="716560"/>
          <a:ext cx="3870325" cy="5905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15690"/>
                <a:gridCol w="253364"/>
              </a:tblGrid>
              <a:tr h="314960">
                <a:tc>
                  <a:txBody>
                    <a:bodyPr/>
                    <a:lstStyle/>
                    <a:p>
                      <a:pPr marL="31750" marR="88900">
                        <a:lnSpc>
                          <a:spcPts val="1190"/>
                        </a:lnSpc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Шуршикова</a:t>
                      </a:r>
                      <a:r>
                        <a:rPr dirty="0" sz="1100" spc="-7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Кароліна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Становище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румунів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під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час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російської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окупації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Буковини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1914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р.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5880">
                        <a:lnSpc>
                          <a:spcPts val="1310"/>
                        </a:lnSpc>
                        <a:spcBef>
                          <a:spcPts val="1070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44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35890"/>
                </a:tc>
              </a:tr>
              <a:tr h="641985">
                <a:tc>
                  <a:txBody>
                    <a:bodyPr/>
                    <a:lstStyle/>
                    <a:p>
                      <a:pPr marL="31750" marR="97155">
                        <a:lnSpc>
                          <a:spcPct val="93900"/>
                        </a:lnSpc>
                        <a:spcBef>
                          <a:spcPts val="15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Слюсар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Олег</a:t>
                      </a:r>
                      <a:r>
                        <a:rPr dirty="0" sz="11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Поховання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«цвинтарі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героїв»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міста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Чернівці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період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Першої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світової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війни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(на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матеріалі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книги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поховань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римо-католицької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парафії</a:t>
                      </a:r>
                      <a:r>
                        <a:rPr dirty="0" sz="11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міста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Чернівці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1915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1933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рр.) 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………………………………………………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90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55880">
                        <a:lnSpc>
                          <a:spcPts val="1305"/>
                        </a:lnSpc>
                        <a:spcBef>
                          <a:spcPts val="890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46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21310">
                <a:tc>
                  <a:txBody>
                    <a:bodyPr/>
                    <a:lstStyle/>
                    <a:p>
                      <a:pPr marL="31750" marR="99695">
                        <a:lnSpc>
                          <a:spcPts val="1200"/>
                        </a:lnSpc>
                        <a:spcBef>
                          <a:spcPts val="30"/>
                        </a:spcBef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Темофійчук</a:t>
                      </a:r>
                      <a:r>
                        <a:rPr dirty="0" sz="1100" spc="-5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Юрій</a:t>
                      </a:r>
                      <a:r>
                        <a:rPr dirty="0" sz="11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Омелян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Попович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його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роль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у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встановленні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української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влади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Буковині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1918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р.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 marL="55880">
                        <a:lnSpc>
                          <a:spcPct val="10000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48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/>
                </a:tc>
              </a:tr>
              <a:tr h="641350">
                <a:tc>
                  <a:txBody>
                    <a:bodyPr/>
                    <a:lstStyle/>
                    <a:p>
                      <a:pPr marL="31750" marR="95250">
                        <a:lnSpc>
                          <a:spcPct val="93900"/>
                        </a:lnSpc>
                        <a:spcBef>
                          <a:spcPts val="10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Дробіна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Лілія,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Яценюк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Галина</a:t>
                      </a:r>
                      <a:r>
                        <a:rPr dirty="0" sz="11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Діяльність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урядів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Галичини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і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Буковини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направлена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об’єднання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українських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земель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(1918</a:t>
                      </a:r>
                      <a:r>
                        <a:rPr dirty="0" sz="110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1919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рр.)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(на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основі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спогадів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галицького</a:t>
                      </a:r>
                      <a:r>
                        <a:rPr dirty="0" sz="110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дипломата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Лонгина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Цегельського)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55880">
                        <a:lnSpc>
                          <a:spcPts val="1305"/>
                        </a:lnSpc>
                        <a:spcBef>
                          <a:spcPts val="88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51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19405">
                <a:tc>
                  <a:txBody>
                    <a:bodyPr/>
                    <a:lstStyle/>
                    <a:p>
                      <a:pPr marL="31750" marR="114935">
                        <a:lnSpc>
                          <a:spcPts val="1200"/>
                        </a:lnSpc>
                        <a:spcBef>
                          <a:spcPts val="20"/>
                        </a:spcBef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Стасюк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Олександра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Перший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радянський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електоральний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досвід</a:t>
                      </a:r>
                      <a:r>
                        <a:rPr dirty="0" sz="1100" spc="-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населення</a:t>
                      </a:r>
                      <a:r>
                        <a:rPr dirty="0" sz="110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Буковини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 marL="55880">
                        <a:lnSpc>
                          <a:spcPts val="1295"/>
                        </a:lnSpc>
                        <a:spcBef>
                          <a:spcPts val="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55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/>
                </a:tc>
              </a:tr>
              <a:tr h="321310">
                <a:tc>
                  <a:txBody>
                    <a:bodyPr/>
                    <a:lstStyle/>
                    <a:p>
                      <a:pPr marL="31750" marR="146685">
                        <a:lnSpc>
                          <a:spcPts val="1200"/>
                        </a:lnSpc>
                        <a:spcBef>
                          <a:spcPts val="30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Богачик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Тамара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Становлення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системи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шкільної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освіти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Чернівецької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області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1940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1941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рр.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 marL="55880">
                        <a:lnSpc>
                          <a:spcPts val="1295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58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/>
                </a:tc>
              </a:tr>
              <a:tr h="321310">
                <a:tc>
                  <a:txBody>
                    <a:bodyPr/>
                    <a:lstStyle/>
                    <a:p>
                      <a:pPr marL="31750" marR="193675">
                        <a:lnSpc>
                          <a:spcPts val="1200"/>
                        </a:lnSpc>
                        <a:spcBef>
                          <a:spcPts val="30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Коняєва</a:t>
                      </a:r>
                      <a:r>
                        <a:rPr dirty="0" sz="1100" spc="-6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Карина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Депортація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ромів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Буковини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та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Бессарабії</a:t>
                      </a:r>
                      <a:r>
                        <a:rPr dirty="0" sz="110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Трансністрії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 marL="55880">
                        <a:lnSpc>
                          <a:spcPts val="1295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60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/>
                </a:tc>
              </a:tr>
              <a:tr h="481330">
                <a:tc>
                  <a:txBody>
                    <a:bodyPr/>
                    <a:lstStyle/>
                    <a:p>
                      <a:pPr marL="31750">
                        <a:lnSpc>
                          <a:spcPts val="1220"/>
                        </a:lnSpc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Комарніцький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Олександр,</a:t>
                      </a:r>
                      <a:r>
                        <a:rPr dirty="0" sz="1100" spc="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Комарніцька</a:t>
                      </a:r>
                      <a:r>
                        <a:rPr dirty="0" sz="1100" spc="1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Людмила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 marR="80010">
                        <a:lnSpc>
                          <a:spcPts val="1210"/>
                        </a:lnSpc>
                        <a:spcBef>
                          <a:spcPts val="50"/>
                        </a:spcBef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питання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про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закриття</a:t>
                      </a:r>
                      <a:r>
                        <a:rPr dirty="0" sz="11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Чернівецького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педагогічного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інституту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середині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50-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рр.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ХХ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ст.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55880">
                        <a:lnSpc>
                          <a:spcPts val="1305"/>
                        </a:lnSpc>
                        <a:spcBef>
                          <a:spcPts val="100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63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15595">
                <a:tc>
                  <a:txBody>
                    <a:bodyPr/>
                    <a:lstStyle/>
                    <a:p>
                      <a:pPr marL="31750" marR="137795">
                        <a:lnSpc>
                          <a:spcPts val="1190"/>
                        </a:lnSpc>
                        <a:spcBef>
                          <a:spcPts val="10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Шилюк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Олег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Скарби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університетської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книгозбірні: формування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цифрового</a:t>
                      </a:r>
                      <a:r>
                        <a:rPr dirty="0" sz="11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краєзнавчого</a:t>
                      </a:r>
                      <a:r>
                        <a:rPr dirty="0" sz="1100" spc="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контенту</a:t>
                      </a:r>
                      <a:r>
                        <a:rPr dirty="0" sz="11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 marL="55880">
                        <a:lnSpc>
                          <a:spcPts val="1265"/>
                        </a:lnSpc>
                        <a:spcBef>
                          <a:spcPts val="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66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/>
                </a:tc>
              </a:tr>
              <a:tr h="165100">
                <a:tc>
                  <a:txBody>
                    <a:bodyPr/>
                    <a:lstStyle/>
                    <a:p>
                      <a:pPr marL="31750">
                        <a:lnSpc>
                          <a:spcPts val="1200"/>
                        </a:lnSpc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Семенюк</a:t>
                      </a:r>
                      <a:r>
                        <a:rPr dirty="0" sz="1100" spc="-5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Микола</a:t>
                      </a:r>
                      <a:r>
                        <a:rPr dirty="0" sz="1100" spc="1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Походження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назви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поселення Рогізна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5880">
                        <a:lnSpc>
                          <a:spcPts val="120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68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21945">
                <a:tc>
                  <a:txBody>
                    <a:bodyPr/>
                    <a:lstStyle/>
                    <a:p>
                      <a:pPr marL="31750" marR="119380">
                        <a:lnSpc>
                          <a:spcPts val="1190"/>
                        </a:lnSpc>
                        <a:spcBef>
                          <a:spcPts val="60"/>
                        </a:spcBef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Чебаник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Віталій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Особливості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політичного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простору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Чернівецької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області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рубежі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ХХ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ХХІ</a:t>
                      </a:r>
                      <a:r>
                        <a:rPr dirty="0" sz="1100" spc="-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ст.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6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 marL="55880">
                        <a:lnSpc>
                          <a:spcPts val="1315"/>
                        </a:lnSpc>
                        <a:spcBef>
                          <a:spcPts val="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70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/>
                </a:tc>
              </a:tr>
              <a:tr h="640715">
                <a:tc>
                  <a:txBody>
                    <a:bodyPr/>
                    <a:lstStyle/>
                    <a:p>
                      <a:pPr marL="31750" marR="242570">
                        <a:lnSpc>
                          <a:spcPts val="1280"/>
                        </a:lnSpc>
                        <a:spcBef>
                          <a:spcPts val="30"/>
                        </a:spcBef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Струтинський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Владислав</a:t>
                      </a:r>
                      <a:r>
                        <a:rPr dirty="0" sz="1100" spc="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Культурно-просвітницькі</a:t>
                      </a:r>
                      <a:r>
                        <a:rPr dirty="0" sz="1100" spc="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та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наукові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проєкти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національних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громад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краю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та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14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їх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вплив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поглиблення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співпраці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Буковини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215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1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регіонами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сусідніх</a:t>
                      </a:r>
                      <a:r>
                        <a:rPr dirty="0" sz="11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країн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55880">
                        <a:lnSpc>
                          <a:spcPts val="1305"/>
                        </a:lnSpc>
                        <a:spcBef>
                          <a:spcPts val="880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73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400050">
                <a:tc>
                  <a:txBody>
                    <a:bodyPr/>
                    <a:lstStyle/>
                    <a:p>
                      <a:pPr marL="31750">
                        <a:lnSpc>
                          <a:spcPts val="1215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Іванчук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Марія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Історико-краєзнавчий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вектор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29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практичній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діяльності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вчителя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початкових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класів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……..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 marL="55880">
                        <a:lnSpc>
                          <a:spcPct val="10000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77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/>
                </a:tc>
              </a:tr>
              <a:tr h="307975">
                <a:tc gridSpan="2">
                  <a:txBody>
                    <a:bodyPr/>
                    <a:lstStyle/>
                    <a:p>
                      <a:pPr marL="23558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КРАЄЗНАВСТВО</a:t>
                      </a:r>
                      <a:r>
                        <a:rPr dirty="0" sz="1100" spc="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ІСТОРИЧНА РЕГІОНАЛІСТИКА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2865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91160">
                <a:tc>
                  <a:txBody>
                    <a:bodyPr/>
                    <a:lstStyle/>
                    <a:p>
                      <a:pPr marL="31750" marR="97155">
                        <a:lnSpc>
                          <a:spcPts val="1260"/>
                        </a:lnSpc>
                        <a:spcBef>
                          <a:spcPts val="464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Скакальська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Ірина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Персоналістика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регіональній</a:t>
                      </a:r>
                      <a:r>
                        <a:rPr dirty="0" sz="1100" spc="5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історії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905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 marL="55880">
                        <a:lnSpc>
                          <a:spcPts val="124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80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008684" y="6944359"/>
            <a:ext cx="33585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latin typeface="Times New Roman"/>
                <a:cs typeface="Times New Roman"/>
              </a:rPr>
              <a:t>ХІV</a:t>
            </a:r>
            <a:r>
              <a:rPr dirty="0" sz="900" spc="-70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Буковинська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міжнародна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історико-краєзнавча</a:t>
            </a:r>
            <a:r>
              <a:rPr dirty="0" sz="900" spc="-30" b="1">
                <a:latin typeface="Times New Roman"/>
                <a:cs typeface="Times New Roman"/>
              </a:rPr>
              <a:t> </a:t>
            </a:r>
            <a:r>
              <a:rPr dirty="0" sz="900" spc="-10" b="1">
                <a:latin typeface="Times New Roman"/>
                <a:cs typeface="Times New Roman"/>
              </a:rPr>
              <a:t>конференція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534661" y="6941311"/>
            <a:ext cx="825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Times New Roman"/>
                <a:cs typeface="Times New Roman"/>
              </a:rPr>
              <a:t>5</a:t>
            </a:r>
            <a:endParaRPr sz="900">
              <a:latin typeface="Times New Roman"/>
              <a:cs typeface="Times New Roman"/>
            </a:endParaRPr>
          </a:p>
        </p:txBody>
      </p:sp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657402" y="716560"/>
          <a:ext cx="3935729" cy="59296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16325"/>
                <a:gridCol w="318770"/>
              </a:tblGrid>
              <a:tr h="313690">
                <a:tc>
                  <a:txBody>
                    <a:bodyPr/>
                    <a:lstStyle/>
                    <a:p>
                      <a:pPr marL="31750" marR="118110">
                        <a:lnSpc>
                          <a:spcPts val="119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Ревега</a:t>
                      </a:r>
                      <a:r>
                        <a:rPr dirty="0" sz="1100" spc="-5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Наталія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Історичне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краєзнавство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dirty="0" sz="11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його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значення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(на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прикладі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села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Комарівка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Переяславщині)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ts val="1300"/>
                        </a:lnSpc>
                        <a:spcBef>
                          <a:spcPts val="1070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83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35890"/>
                </a:tc>
              </a:tr>
              <a:tr h="485775">
                <a:tc>
                  <a:txBody>
                    <a:bodyPr/>
                    <a:lstStyle/>
                    <a:p>
                      <a:pPr marL="31750" marR="132080">
                        <a:lnSpc>
                          <a:spcPct val="9500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Майоров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Володимир</a:t>
                      </a:r>
                      <a:r>
                        <a:rPr dirty="0" sz="11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Розвиток</a:t>
                      </a:r>
                      <a:r>
                        <a:rPr dirty="0" sz="11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просторової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компетентності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учнів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ЗЗСО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через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інтерактивні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заняття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з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історії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краєзнавчому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музеї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85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483234">
                <a:tc>
                  <a:txBody>
                    <a:bodyPr/>
                    <a:lstStyle/>
                    <a:p>
                      <a:pPr marL="31750" marR="174625">
                        <a:lnSpc>
                          <a:spcPts val="126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Булига</a:t>
                      </a:r>
                      <a:r>
                        <a:rPr dirty="0" sz="1100" spc="-6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Олександр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Перший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православний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період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Почаївської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обителі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(1597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1712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рр.):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вплив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суспільних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подій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монастирське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становлення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88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20675">
                <a:tc>
                  <a:txBody>
                    <a:bodyPr/>
                    <a:lstStyle/>
                    <a:p>
                      <a:pPr marL="31750" marR="153035">
                        <a:lnSpc>
                          <a:spcPts val="1260"/>
                        </a:lnSpc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Шевченко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Андрій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Земельні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реформи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румунського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уряду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Буджаку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другої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половини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ХІХ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ст.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90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/>
                </a:tc>
              </a:tr>
              <a:tr h="481965">
                <a:tc>
                  <a:txBody>
                    <a:bodyPr/>
                    <a:lstStyle/>
                    <a:p>
                      <a:pPr marL="31750">
                        <a:lnSpc>
                          <a:spcPts val="120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Галемчук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Світлана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Формування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залізничної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 marR="78105">
                        <a:lnSpc>
                          <a:spcPts val="126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інфраструктури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Галицькій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Гуцульщині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кінці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ХІХ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початку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ХХ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ст.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………………………………………………..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92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476884">
                <a:tc>
                  <a:txBody>
                    <a:bodyPr/>
                    <a:lstStyle/>
                    <a:p>
                      <a:pPr marL="31750">
                        <a:lnSpc>
                          <a:spcPts val="1205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Королько</a:t>
                      </a:r>
                      <a:r>
                        <a:rPr dirty="0" sz="1100" spc="-4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Андрій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Українська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приватна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гімназія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руського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 marR="151765">
                        <a:lnSpc>
                          <a:spcPts val="1190"/>
                        </a:lnSpc>
                        <a:spcBef>
                          <a:spcPts val="70"/>
                        </a:spcBef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(українського)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педагогічного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товариства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м.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Городенка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(1909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1914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рр.):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становлення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практична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діяльність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ts val="1310"/>
                        </a:lnSpc>
                        <a:spcBef>
                          <a:spcPts val="96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95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20040">
                <a:tc>
                  <a:txBody>
                    <a:bodyPr/>
                    <a:lstStyle/>
                    <a:p>
                      <a:pPr marL="31750">
                        <a:lnSpc>
                          <a:spcPts val="1185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Гуйванюк</a:t>
                      </a:r>
                      <a:r>
                        <a:rPr dirty="0" sz="1100" spc="-5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Микола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Костянтина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Малицька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взаєминах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235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січовим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рухом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Галичини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Буковини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початку</a:t>
                      </a:r>
                      <a:r>
                        <a:rPr dirty="0" sz="1100" spc="-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ХХ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ст.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ts val="130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99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/>
                </a:tc>
              </a:tr>
              <a:tr h="325755">
                <a:tc>
                  <a:txBody>
                    <a:bodyPr/>
                    <a:lstStyle/>
                    <a:p>
                      <a:pPr marL="31750" marR="95250">
                        <a:lnSpc>
                          <a:spcPts val="1260"/>
                        </a:lnSpc>
                      </a:pP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Бойда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Андрій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Родинне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походження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Василя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Порайка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(1888 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1937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рр.)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………………………………………………………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101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/>
                </a:tc>
              </a:tr>
              <a:tr h="481330">
                <a:tc>
                  <a:txBody>
                    <a:bodyPr/>
                    <a:lstStyle/>
                    <a:p>
                      <a:pPr marL="31750" marR="112395">
                        <a:lnSpc>
                          <a:spcPts val="126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Олійник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Сергій,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Шолк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Олександр</a:t>
                      </a:r>
                      <a:r>
                        <a:rPr dirty="0" sz="11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Участь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Роберта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Кніттля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Карла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Шльоссера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жовтневих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боях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Української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Галицької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Армії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денікінцями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104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20675">
                <a:tc>
                  <a:txBody>
                    <a:bodyPr/>
                    <a:lstStyle/>
                    <a:p>
                      <a:pPr marL="31750" marR="167005">
                        <a:lnSpc>
                          <a:spcPts val="126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Доброчинська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Валентина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Галичани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культурно-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освітньому</a:t>
                      </a:r>
                      <a:r>
                        <a:rPr dirty="0" sz="11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житті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Рівного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(1921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1939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рр.)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106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/>
                </a:tc>
              </a:tr>
              <a:tr h="320675">
                <a:tc>
                  <a:txBody>
                    <a:bodyPr/>
                    <a:lstStyle/>
                    <a:p>
                      <a:pPr marL="31750">
                        <a:lnSpc>
                          <a:spcPts val="1195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Власюк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Ігор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Боротьба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органів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більшовицької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влади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235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Волинської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губернії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проституцією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середині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1920-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рр.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109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/>
                </a:tc>
              </a:tr>
              <a:tr h="322580">
                <a:tc>
                  <a:txBody>
                    <a:bodyPr/>
                    <a:lstStyle/>
                    <a:p>
                      <a:pPr marL="31750" marR="123189">
                        <a:lnSpc>
                          <a:spcPts val="126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Руснак</a:t>
                      </a:r>
                      <a:r>
                        <a:rPr dirty="0" sz="1100" spc="-4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Олександр</a:t>
                      </a:r>
                      <a:r>
                        <a:rPr dirty="0" sz="11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Реформи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адміністративно-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територіального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устрою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Буковині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міжвоєнний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період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11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/>
                </a:tc>
              </a:tr>
              <a:tr h="476884">
                <a:tc>
                  <a:txBody>
                    <a:bodyPr/>
                    <a:lstStyle/>
                    <a:p>
                      <a:pPr marL="31750" marR="305435">
                        <a:lnSpc>
                          <a:spcPts val="1270"/>
                        </a:lnSpc>
                        <a:spcBef>
                          <a:spcPts val="5"/>
                        </a:spcBef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Бабіч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Олександр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Приналежність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окремих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етнічних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груп,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як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фактор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виживання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умовах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окупації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11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(Одеса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1941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1944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рр.)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……………………………………...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ts val="1310"/>
                        </a:lnSpc>
                        <a:spcBef>
                          <a:spcPts val="96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113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23215">
                <a:tc>
                  <a:txBody>
                    <a:bodyPr/>
                    <a:lstStyle/>
                    <a:p>
                      <a:pPr marL="31750" marR="118745">
                        <a:lnSpc>
                          <a:spcPts val="126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Шульга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Світлана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питання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про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участь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волинських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чехів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Русі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опору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(1939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1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1945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рр.)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116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905"/>
                </a:tc>
              </a:tr>
              <a:tr h="476250">
                <a:tc>
                  <a:txBody>
                    <a:bodyPr/>
                    <a:lstStyle/>
                    <a:p>
                      <a:pPr marL="31750" marR="430530">
                        <a:lnSpc>
                          <a:spcPts val="1250"/>
                        </a:lnSpc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Райківський</a:t>
                      </a:r>
                      <a:r>
                        <a:rPr dirty="0" sz="1100" spc="-5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Ігор,</a:t>
                      </a:r>
                      <a:r>
                        <a:rPr dirty="0" sz="1100" spc="-4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Палійчук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Іванна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Ольга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Ільків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зв’язкова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Романа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Шухевича: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штрихи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політичного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150"/>
                        </a:lnSpc>
                      </a:pP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портрету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……………………………………………………...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ts val="1300"/>
                        </a:lnSpc>
                        <a:spcBef>
                          <a:spcPts val="969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119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00252" y="6941311"/>
            <a:ext cx="825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Times New Roman"/>
                <a:cs typeface="Times New Roman"/>
              </a:rPr>
              <a:t>6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37056" y="6944359"/>
            <a:ext cx="33585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latin typeface="Times New Roman"/>
                <a:cs typeface="Times New Roman"/>
              </a:rPr>
              <a:t>ХІV</a:t>
            </a:r>
            <a:r>
              <a:rPr dirty="0" sz="900" spc="-70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Буковинська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міжнародна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історико-краєзнавча</a:t>
            </a:r>
            <a:r>
              <a:rPr dirty="0" sz="900" spc="-30" b="1">
                <a:latin typeface="Times New Roman"/>
                <a:cs typeface="Times New Roman"/>
              </a:rPr>
              <a:t> </a:t>
            </a:r>
            <a:r>
              <a:rPr dirty="0" sz="900" spc="-10" b="1">
                <a:latin typeface="Times New Roman"/>
                <a:cs typeface="Times New Roman"/>
              </a:rPr>
              <a:t>конференція</a:t>
            </a:r>
            <a:endParaRPr sz="900">
              <a:latin typeface="Times New Roman"/>
              <a:cs typeface="Times New Roman"/>
            </a:endParaRPr>
          </a:p>
        </p:txBody>
      </p:sp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599236" y="722656"/>
          <a:ext cx="3999229" cy="6090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69970"/>
                <a:gridCol w="428625"/>
              </a:tblGrid>
              <a:tr h="473075">
                <a:tc>
                  <a:txBody>
                    <a:bodyPr/>
                    <a:lstStyle/>
                    <a:p>
                      <a:pPr marL="17780">
                        <a:lnSpc>
                          <a:spcPts val="1185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Луцик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Владислав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Методи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боротьби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радянської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агентури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7780">
                        <a:lnSpc>
                          <a:spcPts val="123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проти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націоналістичного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підпілля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Станіславщині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7780">
                        <a:lnSpc>
                          <a:spcPts val="121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другій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половині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1940-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рр.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першій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половині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1950-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рр.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19050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122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479425">
                <a:tc>
                  <a:txBody>
                    <a:bodyPr/>
                    <a:lstStyle/>
                    <a:p>
                      <a:pPr marL="17780" marR="78105">
                        <a:lnSpc>
                          <a:spcPct val="9320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Паска</a:t>
                      </a:r>
                      <a:r>
                        <a:rPr dirty="0" sz="11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Богдан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«Справа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педагогів»: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розправа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радянського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режиму</a:t>
                      </a:r>
                      <a:r>
                        <a:rPr dirty="0" sz="1100" spc="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над</a:t>
                      </a:r>
                      <a:r>
                        <a:rPr dirty="0" sz="1100" spc="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прикарпатськими</a:t>
                      </a:r>
                      <a:r>
                        <a:rPr dirty="0" sz="1100" spc="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вчителями-патріотами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наприкінці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1950-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рр.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19050">
                        <a:lnSpc>
                          <a:spcPts val="1320"/>
                        </a:lnSpc>
                        <a:spcBef>
                          <a:spcPts val="980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126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480059">
                <a:tc>
                  <a:txBody>
                    <a:bodyPr/>
                    <a:lstStyle/>
                    <a:p>
                      <a:pPr marL="17780" marR="683260">
                        <a:lnSpc>
                          <a:spcPts val="1270"/>
                        </a:lnSpc>
                        <a:spcBef>
                          <a:spcPts val="20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Ципуга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Андрій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Взаємини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Опанаса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Заливахи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із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київськими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шістдесятниками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першій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половині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7780">
                        <a:lnSpc>
                          <a:spcPts val="1120"/>
                        </a:lnSpc>
                      </a:pP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1960-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1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рр.</a:t>
                      </a:r>
                      <a:r>
                        <a:rPr dirty="0" sz="11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19050">
                        <a:lnSpc>
                          <a:spcPts val="1305"/>
                        </a:lnSpc>
                        <a:spcBef>
                          <a:spcPts val="994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128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21310">
                <a:tc>
                  <a:txBody>
                    <a:bodyPr/>
                    <a:lstStyle/>
                    <a:p>
                      <a:pPr marL="17780">
                        <a:lnSpc>
                          <a:spcPts val="1185"/>
                        </a:lnSpc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Філіпович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Мирослава</a:t>
                      </a:r>
                      <a:r>
                        <a:rPr dirty="0" sz="1100" spc="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Становище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церкви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7780">
                        <a:lnSpc>
                          <a:spcPts val="1245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Волині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(1960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1980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рр.)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 marL="19050">
                        <a:lnSpc>
                          <a:spcPts val="1305"/>
                        </a:lnSpc>
                        <a:spcBef>
                          <a:spcPts val="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130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/>
                </a:tc>
              </a:tr>
              <a:tr h="480695">
                <a:tc>
                  <a:txBody>
                    <a:bodyPr/>
                    <a:lstStyle/>
                    <a:p>
                      <a:pPr marL="17780" marR="77470">
                        <a:lnSpc>
                          <a:spcPct val="92700"/>
                        </a:lnSpc>
                        <a:spcBef>
                          <a:spcPts val="25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Притулюк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Василь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Охорона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культурної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спадщини українсько-польського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порубіжжя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початку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90-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рр.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ХХ 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ст.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(на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прикладі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церковної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архітектури)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19050">
                        <a:lnSpc>
                          <a:spcPts val="1310"/>
                        </a:lnSpc>
                        <a:spcBef>
                          <a:spcPts val="99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133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19405">
                <a:tc>
                  <a:txBody>
                    <a:bodyPr/>
                    <a:lstStyle/>
                    <a:p>
                      <a:pPr marL="17780" marR="110489">
                        <a:lnSpc>
                          <a:spcPts val="1190"/>
                        </a:lnSpc>
                        <a:spcBef>
                          <a:spcPts val="40"/>
                        </a:spcBef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Пятницькова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Ірина</a:t>
                      </a:r>
                      <a:r>
                        <a:rPr dirty="0" sz="11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Знищення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Росією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історико-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культурної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спадщини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Бахмута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 marL="19050">
                        <a:lnSpc>
                          <a:spcPts val="130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135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/>
                </a:tc>
              </a:tr>
              <a:tr h="320675">
                <a:tc>
                  <a:txBody>
                    <a:bodyPr/>
                    <a:lstStyle/>
                    <a:p>
                      <a:pPr marL="17780" marR="104139">
                        <a:lnSpc>
                          <a:spcPts val="1190"/>
                        </a:lnSpc>
                        <a:spcBef>
                          <a:spcPts val="45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Пунько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Алла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Шовковичний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парк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окраса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міста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Слов’янськ</a:t>
                      </a:r>
                      <a:r>
                        <a:rPr dirty="0" sz="110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…………………………………………………...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 marL="19050">
                        <a:lnSpc>
                          <a:spcPts val="1295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138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/>
                </a:tc>
              </a:tr>
              <a:tr h="408305">
                <a:tc>
                  <a:txBody>
                    <a:bodyPr/>
                    <a:lstStyle/>
                    <a:p>
                      <a:pPr marL="17780">
                        <a:lnSpc>
                          <a:spcPts val="123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Мігальчан</a:t>
                      </a:r>
                      <a:r>
                        <a:rPr dirty="0" sz="1100" spc="-5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Ірина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Дівоча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коса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як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елемент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7780">
                        <a:lnSpc>
                          <a:spcPts val="129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духовного</a:t>
                      </a:r>
                      <a:r>
                        <a:rPr dirty="0" sz="1100" spc="-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багатства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українців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……………………………...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 marL="19050">
                        <a:lnSpc>
                          <a:spcPct val="10000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140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475615">
                <a:tc gridSpan="2">
                  <a:txBody>
                    <a:bodyPr/>
                    <a:lstStyle/>
                    <a:p>
                      <a:pPr marL="1104900" marR="24130" indent="-1024890">
                        <a:lnSpc>
                          <a:spcPts val="1260"/>
                        </a:lnSpc>
                        <a:spcBef>
                          <a:spcPts val="640"/>
                        </a:spcBef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ІСТОРІОГРАФІЯ,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ДЖЕРЕЛОЗНАВСТВО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dirty="0" sz="11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СПЕЦІАЛЬНІ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ІСТОРИЧНІ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ДИСЦИПЛІНИ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8128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00050">
                <a:tc>
                  <a:txBody>
                    <a:bodyPr/>
                    <a:lstStyle/>
                    <a:p>
                      <a:pPr marL="17780" marR="76200">
                        <a:lnSpc>
                          <a:spcPts val="1270"/>
                        </a:lnSpc>
                        <a:spcBef>
                          <a:spcPts val="509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Трубчанінов</a:t>
                      </a:r>
                      <a:r>
                        <a:rPr dirty="0" sz="1100" spc="-4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Сергій,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Кравчук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Володимир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Маловідоме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англомовне</a:t>
                      </a:r>
                      <a:r>
                        <a:rPr dirty="0" sz="11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джерело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історії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України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кінця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XVI</a:t>
                      </a:r>
                      <a:r>
                        <a:rPr dirty="0" sz="11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ст.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476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 marL="19050">
                        <a:lnSpc>
                          <a:spcPts val="1295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144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/>
                </a:tc>
              </a:tr>
              <a:tr h="321310">
                <a:tc>
                  <a:txBody>
                    <a:bodyPr/>
                    <a:lstStyle/>
                    <a:p>
                      <a:pPr marL="17780">
                        <a:lnSpc>
                          <a:spcPts val="120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Федорук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Андрій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Битва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під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Віднем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(1683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р.)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висвітленні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7780">
                        <a:lnSpc>
                          <a:spcPts val="1235"/>
                        </a:lnSpc>
                      </a:pP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«Літопису Самовидця»</a:t>
                      </a:r>
                      <a:r>
                        <a:rPr dirty="0" sz="11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 marL="19050">
                        <a:lnSpc>
                          <a:spcPts val="1295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146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/>
                </a:tc>
              </a:tr>
              <a:tr h="321310">
                <a:tc>
                  <a:txBody>
                    <a:bodyPr/>
                    <a:lstStyle/>
                    <a:p>
                      <a:pPr marL="17780" marR="93345">
                        <a:lnSpc>
                          <a:spcPts val="1190"/>
                        </a:lnSpc>
                        <a:spcBef>
                          <a:spcPts val="50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Христан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Назарій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Regis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Russiae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історичній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концепції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Михайла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Грушевського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 marL="19050">
                        <a:lnSpc>
                          <a:spcPts val="1305"/>
                        </a:lnSpc>
                        <a:spcBef>
                          <a:spcPts val="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149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/>
                </a:tc>
              </a:tr>
              <a:tr h="325755">
                <a:tc>
                  <a:txBody>
                    <a:bodyPr/>
                    <a:lstStyle/>
                    <a:p>
                      <a:pPr marL="17780" marR="125095">
                        <a:lnSpc>
                          <a:spcPts val="126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Глібіщук</a:t>
                      </a:r>
                      <a:r>
                        <a:rPr dirty="0" sz="1100" spc="-5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Микола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Перспективи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вивчення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міської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історії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українських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дослідників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Першої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світової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війни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……..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 marL="190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151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/>
                </a:tc>
              </a:tr>
              <a:tr h="320675">
                <a:tc>
                  <a:txBody>
                    <a:bodyPr/>
                    <a:lstStyle/>
                    <a:p>
                      <a:pPr marL="17780">
                        <a:lnSpc>
                          <a:spcPts val="119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Кушнір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Микола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Статути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єврейських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товариств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другої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7780">
                        <a:lnSpc>
                          <a:spcPts val="1235"/>
                        </a:lnSpc>
                      </a:pP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половини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ХІХ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початку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ХХ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ст.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як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історичне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джерело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154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36525"/>
                </a:tc>
              </a:tr>
              <a:tr h="315595">
                <a:tc>
                  <a:txBody>
                    <a:bodyPr/>
                    <a:lstStyle/>
                    <a:p>
                      <a:pPr marL="17780" marR="55244">
                        <a:lnSpc>
                          <a:spcPts val="120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Rus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Dorin-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Ioan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Nachlass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Raimund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Friedrich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Kaindl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des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Universitätsarchivs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 Graz</a:t>
                      </a:r>
                      <a:r>
                        <a:rPr dirty="0" sz="110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L="19050">
                        <a:lnSpc>
                          <a:spcPts val="130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156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/>
                </a:tc>
              </a:tr>
              <a:tr h="327660">
                <a:tc>
                  <a:txBody>
                    <a:bodyPr/>
                    <a:lstStyle/>
                    <a:p>
                      <a:pPr marL="17780">
                        <a:lnSpc>
                          <a:spcPts val="1205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Gorzelana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Joanna</a:t>
                      </a:r>
                      <a:r>
                        <a:rPr dirty="0" sz="1100" spc="-4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Pole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tematyczne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historii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w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opowiadaniach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7780">
                        <a:lnSpc>
                          <a:spcPts val="126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«Gwarili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Bukowinie»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Zygfryda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Seula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 marL="19050">
                        <a:lnSpc>
                          <a:spcPct val="10000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159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008684" y="6944359"/>
            <a:ext cx="33585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latin typeface="Times New Roman"/>
                <a:cs typeface="Times New Roman"/>
              </a:rPr>
              <a:t>ХІV</a:t>
            </a:r>
            <a:r>
              <a:rPr dirty="0" sz="900" spc="-70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Буковинська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міжнародна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історико-краєзнавча</a:t>
            </a:r>
            <a:r>
              <a:rPr dirty="0" sz="900" spc="-30" b="1">
                <a:latin typeface="Times New Roman"/>
                <a:cs typeface="Times New Roman"/>
              </a:rPr>
              <a:t> </a:t>
            </a:r>
            <a:r>
              <a:rPr dirty="0" sz="900" spc="-10" b="1">
                <a:latin typeface="Times New Roman"/>
                <a:cs typeface="Times New Roman"/>
              </a:rPr>
              <a:t>конференція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534661" y="6941311"/>
            <a:ext cx="825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Times New Roman"/>
                <a:cs typeface="Times New Roman"/>
              </a:rPr>
              <a:t>7</a:t>
            </a:r>
            <a:endParaRPr sz="900">
              <a:latin typeface="Times New Roman"/>
              <a:cs typeface="Times New Roman"/>
            </a:endParaRPr>
          </a:p>
        </p:txBody>
      </p:sp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657402" y="716560"/>
          <a:ext cx="3947795" cy="59397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23945"/>
                <a:gridCol w="323850"/>
              </a:tblGrid>
              <a:tr h="313690">
                <a:tc>
                  <a:txBody>
                    <a:bodyPr/>
                    <a:lstStyle/>
                    <a:p>
                      <a:pPr marL="31750" marR="132080">
                        <a:lnSpc>
                          <a:spcPts val="119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Мінаєва</a:t>
                      </a:r>
                      <a:r>
                        <a:rPr dirty="0" sz="1100" spc="-6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Тетяна,</a:t>
                      </a:r>
                      <a:r>
                        <a:rPr dirty="0" sz="1100" spc="-6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Мінаєв</a:t>
                      </a:r>
                      <a:r>
                        <a:rPr dirty="0" sz="1100" spc="-6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Андрій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Періодичні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видання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Союзу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визволення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України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…………………………………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ts val="1300"/>
                        </a:lnSpc>
                        <a:spcBef>
                          <a:spcPts val="1070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160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35890"/>
                </a:tc>
              </a:tr>
              <a:tr h="485140">
                <a:tc>
                  <a:txBody>
                    <a:bodyPr/>
                    <a:lstStyle/>
                    <a:p>
                      <a:pPr marL="31750" marR="106045">
                        <a:lnSpc>
                          <a:spcPct val="95000"/>
                        </a:lnSpc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Карнатовський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Андрій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Періодичні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видання</a:t>
                      </a:r>
                      <a:r>
                        <a:rPr dirty="0" sz="1100" spc="5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подільського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краю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під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час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російсько-польсько-</a:t>
                      </a:r>
                      <a:r>
                        <a:rPr dirty="0" sz="1100" spc="5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української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війни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…………………………………………….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r" marR="24130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163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483870">
                <a:tc>
                  <a:txBody>
                    <a:bodyPr/>
                    <a:lstStyle/>
                    <a:p>
                      <a:pPr marL="31750">
                        <a:lnSpc>
                          <a:spcPts val="1205"/>
                        </a:lnSpc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Стародубець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Галина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Формування</a:t>
                      </a:r>
                      <a:r>
                        <a:rPr dirty="0" sz="11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образу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 marR="110489">
                        <a:lnSpc>
                          <a:spcPts val="126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«ворога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народу»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мовними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засобами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пресових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видань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Волині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початку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1930-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рр.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r" marR="24130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165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492759">
                <a:tc>
                  <a:txBody>
                    <a:bodyPr/>
                    <a:lstStyle/>
                    <a:p>
                      <a:pPr marL="31750" marR="167005">
                        <a:lnSpc>
                          <a:spcPct val="9280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Ксенчук</a:t>
                      </a:r>
                      <a:r>
                        <a:rPr dirty="0" sz="1100" spc="-6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Олег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Документи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ЦДАВО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України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про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науково-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дослідну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роботу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викладачів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студентів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Чернівецького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медінституту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початку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50-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рр.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ХХ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ст.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………………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r" marR="24130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168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485140">
                <a:tc>
                  <a:txBody>
                    <a:bodyPr/>
                    <a:lstStyle/>
                    <a:p>
                      <a:pPr marL="31750" marR="118110">
                        <a:lnSpc>
                          <a:spcPts val="126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Точиліна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Ірина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Західні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області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Української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РСР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у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соціально-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економічній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політиці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більшовиків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ХХ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ст.: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історіографічний</a:t>
                      </a:r>
                      <a:r>
                        <a:rPr dirty="0" sz="11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аналіз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r" marR="24130">
                        <a:lnSpc>
                          <a:spcPct val="100000"/>
                        </a:lnSpc>
                        <a:spcBef>
                          <a:spcPts val="994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170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401955">
                <a:tc>
                  <a:txBody>
                    <a:bodyPr/>
                    <a:lstStyle/>
                    <a:p>
                      <a:pPr marL="31750">
                        <a:lnSpc>
                          <a:spcPts val="1205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Перегінчук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Марія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Опозиційна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поезія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самвидавному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295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часописі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«Український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вісник»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(1970 –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1972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рр.)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r" marR="24130">
                        <a:lnSpc>
                          <a:spcPct val="10000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173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"/>
                </a:tc>
              </a:tr>
              <a:tr h="635635">
                <a:tc gridSpan="2">
                  <a:txBody>
                    <a:bodyPr/>
                    <a:lstStyle/>
                    <a:p>
                      <a:pPr algn="ctr" marL="396875" marR="240029">
                        <a:lnSpc>
                          <a:spcPts val="1270"/>
                        </a:lnSpc>
                        <a:spcBef>
                          <a:spcPts val="615"/>
                        </a:spcBef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ІСТОРІЯ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УКРАЇНИ.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УКРАЇНА</a:t>
                      </a:r>
                      <a:r>
                        <a:rPr dirty="0" sz="11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МІЖНАРОДНИХ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ЗВʼЯЗКАХ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АКТУАЛЬНІ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ПИТАННЯ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149225">
                        <a:lnSpc>
                          <a:spcPts val="123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МІЖНАРОДНИХ</a:t>
                      </a:r>
                      <a:r>
                        <a:rPr dirty="0" sz="1100" spc="-5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ВІДНОСИН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8105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00050">
                <a:tc>
                  <a:txBody>
                    <a:bodyPr/>
                    <a:lstStyle/>
                    <a:p>
                      <a:pPr marL="31750" marR="83185">
                        <a:lnSpc>
                          <a:spcPts val="1260"/>
                        </a:lnSpc>
                        <a:spcBef>
                          <a:spcPts val="530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Филипчук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Олександр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Русь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і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Свята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Земля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час</a:t>
                      </a:r>
                      <a:r>
                        <a:rPr dirty="0" sz="1100" spc="5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Хрестових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походів: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ідеї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їх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трансляції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73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r" marR="24130">
                        <a:lnSpc>
                          <a:spcPts val="1295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177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/>
                </a:tc>
              </a:tr>
              <a:tr h="485775">
                <a:tc>
                  <a:txBody>
                    <a:bodyPr/>
                    <a:lstStyle/>
                    <a:p>
                      <a:pPr marL="31750" marR="113664">
                        <a:lnSpc>
                          <a:spcPct val="9500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Ковалець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Тарас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Репетиція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1625-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го: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організація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комісії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приборкання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Війська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Запорозького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маловідомій річпосполитській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кореспонденції</a:t>
                      </a:r>
                      <a:r>
                        <a:rPr dirty="0" sz="11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1623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р.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………………….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r" marR="24130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180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639445">
                <a:tc>
                  <a:txBody>
                    <a:bodyPr/>
                    <a:lstStyle/>
                    <a:p>
                      <a:pPr marL="31750" marR="309245">
                        <a:lnSpc>
                          <a:spcPts val="1260"/>
                        </a:lnSpc>
                        <a:spcBef>
                          <a:spcPts val="20"/>
                        </a:spcBef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Маркевич</a:t>
                      </a:r>
                      <a:r>
                        <a:rPr dirty="0" sz="11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Оксана</a:t>
                      </a:r>
                      <a:r>
                        <a:rPr dirty="0" sz="1100" spc="1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Конфіскаційна</a:t>
                      </a:r>
                      <a:r>
                        <a:rPr dirty="0" sz="11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політика</a:t>
                      </a:r>
                      <a:r>
                        <a:rPr dirty="0" sz="11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Російської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імперії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як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управлінський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механізм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«приборкання»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175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польської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шляхти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(на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матеріалах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Волинської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губернії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22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кін.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ХVІІІ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ст.)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………………………………………………...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r" marR="24130">
                        <a:lnSpc>
                          <a:spcPts val="1310"/>
                        </a:lnSpc>
                        <a:spcBef>
                          <a:spcPts val="86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182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20040">
                <a:tc>
                  <a:txBody>
                    <a:bodyPr/>
                    <a:lstStyle/>
                    <a:p>
                      <a:pPr marL="31750" marR="136525">
                        <a:lnSpc>
                          <a:spcPts val="1190"/>
                        </a:lnSpc>
                        <a:spcBef>
                          <a:spcPts val="40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Хома</a:t>
                      </a:r>
                      <a:r>
                        <a:rPr dirty="0" sz="1100" spc="-5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Вікторія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Становище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дітей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прифронтовому</a:t>
                      </a:r>
                      <a:r>
                        <a:rPr dirty="0" sz="1100" spc="5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регіоні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Східного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фронту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100" spc="-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роки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Першої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світової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війни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r" marR="24130">
                        <a:lnSpc>
                          <a:spcPts val="130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184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/>
                </a:tc>
              </a:tr>
              <a:tr h="321945">
                <a:tc>
                  <a:txBody>
                    <a:bodyPr/>
                    <a:lstStyle/>
                    <a:p>
                      <a:pPr marL="31750" marR="156210">
                        <a:lnSpc>
                          <a:spcPts val="1190"/>
                        </a:lnSpc>
                        <a:spcBef>
                          <a:spcPts val="55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Юрій</a:t>
                      </a:r>
                      <a:r>
                        <a:rPr dirty="0" sz="1100" spc="-5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Михайло</a:t>
                      </a:r>
                      <a:r>
                        <a:rPr dirty="0" sz="1100" spc="-5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Особливості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становлення</a:t>
                      </a:r>
                      <a:r>
                        <a:rPr dirty="0" sz="1100" spc="-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української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нації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складі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Російської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Австро-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Угорської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імперій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9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r" marR="24130">
                        <a:lnSpc>
                          <a:spcPts val="1305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187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/>
                </a:tc>
              </a:tr>
              <a:tr h="474345">
                <a:tc>
                  <a:txBody>
                    <a:bodyPr/>
                    <a:lstStyle/>
                    <a:p>
                      <a:pPr marL="31750" marR="129539">
                        <a:lnSpc>
                          <a:spcPct val="92800"/>
                        </a:lnSpc>
                        <a:spcBef>
                          <a:spcPts val="25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Фечко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Іван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Трансформація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відносин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між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німцями-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колоністами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радянською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владою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умовах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утвердження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сталінського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тоталітарного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режиму(1933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1945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рр.)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…….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r" marR="24130">
                        <a:lnSpc>
                          <a:spcPts val="1265"/>
                        </a:lnSpc>
                        <a:spcBef>
                          <a:spcPts val="994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189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00252" y="6941311"/>
            <a:ext cx="825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Times New Roman"/>
                <a:cs typeface="Times New Roman"/>
              </a:rPr>
              <a:t>8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37056" y="6944359"/>
            <a:ext cx="33585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latin typeface="Times New Roman"/>
                <a:cs typeface="Times New Roman"/>
              </a:rPr>
              <a:t>ХІV</a:t>
            </a:r>
            <a:r>
              <a:rPr dirty="0" sz="900" spc="-70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Буковинська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міжнародна</a:t>
            </a:r>
            <a:r>
              <a:rPr dirty="0" sz="900" spc="-35" b="1">
                <a:latin typeface="Times New Roman"/>
                <a:cs typeface="Times New Roman"/>
              </a:rPr>
              <a:t> </a:t>
            </a:r>
            <a:r>
              <a:rPr dirty="0" sz="900" b="1">
                <a:latin typeface="Times New Roman"/>
                <a:cs typeface="Times New Roman"/>
              </a:rPr>
              <a:t>історико-краєзнавча</a:t>
            </a:r>
            <a:r>
              <a:rPr dirty="0" sz="900" spc="-30" b="1">
                <a:latin typeface="Times New Roman"/>
                <a:cs typeface="Times New Roman"/>
              </a:rPr>
              <a:t> </a:t>
            </a:r>
            <a:r>
              <a:rPr dirty="0" sz="900" spc="-10" b="1">
                <a:latin typeface="Times New Roman"/>
                <a:cs typeface="Times New Roman"/>
              </a:rPr>
              <a:t>конференція</a:t>
            </a:r>
            <a:endParaRPr sz="900">
              <a:latin typeface="Times New Roman"/>
              <a:cs typeface="Times New Roman"/>
            </a:endParaRPr>
          </a:p>
        </p:txBody>
      </p:sp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585774" y="716560"/>
          <a:ext cx="3947795" cy="51295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09340"/>
                <a:gridCol w="338454"/>
              </a:tblGrid>
              <a:tr h="477520">
                <a:tc>
                  <a:txBody>
                    <a:bodyPr/>
                    <a:lstStyle/>
                    <a:p>
                      <a:pPr marL="31750">
                        <a:lnSpc>
                          <a:spcPts val="1170"/>
                        </a:lnSpc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Піддубний</a:t>
                      </a:r>
                      <a:r>
                        <a:rPr dirty="0" sz="1100" spc="-5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Ігор</a:t>
                      </a:r>
                      <a:r>
                        <a:rPr dirty="0" sz="11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Заходи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органів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правопорядку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 marR="143510">
                        <a:lnSpc>
                          <a:spcPts val="126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королівства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Румунії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підтримання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безпеки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умовах територіальних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втрат</a:t>
                      </a:r>
                      <a:r>
                        <a:rPr dirty="0" sz="11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……………………………………….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r" marR="32384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191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318770">
                <a:tc>
                  <a:txBody>
                    <a:bodyPr/>
                    <a:lstStyle/>
                    <a:p>
                      <a:pPr marL="31750">
                        <a:lnSpc>
                          <a:spcPts val="1175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Скорейко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Ганна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«Діти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Голодомору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1946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1947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рр.»: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24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як</a:t>
                      </a:r>
                      <a:r>
                        <a:rPr dirty="0" sz="1100" spc="-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вижити?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(на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матеріалах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усних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оповідей)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r" marR="32384">
                        <a:lnSpc>
                          <a:spcPts val="131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194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70"/>
                </a:tc>
              </a:tr>
              <a:tr h="324485">
                <a:tc>
                  <a:txBody>
                    <a:bodyPr/>
                    <a:lstStyle/>
                    <a:p>
                      <a:pPr marL="31750" marR="120014">
                        <a:lnSpc>
                          <a:spcPts val="1260"/>
                        </a:lnSpc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Богуцька</a:t>
                      </a:r>
                      <a:r>
                        <a:rPr dirty="0" sz="1100" spc="-5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Оксана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Умови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утримання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жінок-політв’язнів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у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радянських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таборах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r" marR="32384">
                        <a:lnSpc>
                          <a:spcPct val="10000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197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/>
                </a:tc>
              </a:tr>
              <a:tr h="316230">
                <a:tc>
                  <a:txBody>
                    <a:bodyPr/>
                    <a:lstStyle/>
                    <a:p>
                      <a:pPr marL="31750" marR="168275">
                        <a:lnSpc>
                          <a:spcPts val="120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Макар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Віталій</a:t>
                      </a:r>
                      <a:r>
                        <a:rPr dirty="0" sz="11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Імміграційна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політика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як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форма демографічного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розвитку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Канади</a:t>
                      </a:r>
                      <a:r>
                        <a:rPr dirty="0" sz="1100" spc="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r" marR="32384">
                        <a:lnSpc>
                          <a:spcPts val="1295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200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"/>
                </a:tc>
              </a:tr>
              <a:tr h="321310">
                <a:tc>
                  <a:txBody>
                    <a:bodyPr/>
                    <a:lstStyle/>
                    <a:p>
                      <a:pPr marL="31750">
                        <a:lnSpc>
                          <a:spcPts val="120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Герегова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Світлана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Сторінки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історії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українського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235"/>
                        </a:lnSpc>
                      </a:pP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народу</a:t>
                      </a:r>
                      <a:r>
                        <a:rPr dirty="0" sz="1100" spc="-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авторській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інтенції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митця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Ярослава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Паладія</a:t>
                      </a:r>
                      <a:r>
                        <a:rPr dirty="0" sz="11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r" marR="32384">
                        <a:lnSpc>
                          <a:spcPts val="1295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202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/>
                </a:tc>
              </a:tr>
              <a:tr h="320675">
                <a:tc>
                  <a:txBody>
                    <a:bodyPr/>
                    <a:lstStyle/>
                    <a:p>
                      <a:pPr marL="31750" marR="117475">
                        <a:lnSpc>
                          <a:spcPts val="1190"/>
                        </a:lnSpc>
                        <a:spcBef>
                          <a:spcPts val="45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Макар</a:t>
                      </a:r>
                      <a:r>
                        <a:rPr dirty="0" sz="1100" spc="-7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Юрій</a:t>
                      </a:r>
                      <a:r>
                        <a:rPr dirty="0" sz="1100" spc="-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Наслідки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i="1">
                          <a:latin typeface="Times New Roman"/>
                          <a:cs typeface="Times New Roman"/>
                        </a:rPr>
                        <a:t>Маніфесту</a:t>
                      </a:r>
                      <a:r>
                        <a:rPr dirty="0" sz="1100" spc="-55" i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i="1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dirty="0" sz="1100" spc="-25" i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i="1">
                          <a:latin typeface="Times New Roman"/>
                          <a:cs typeface="Times New Roman"/>
                        </a:rPr>
                        <a:t>українського</a:t>
                      </a:r>
                      <a:r>
                        <a:rPr dirty="0" sz="1100" spc="-10" i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i="1">
                          <a:latin typeface="Times New Roman"/>
                          <a:cs typeface="Times New Roman"/>
                        </a:rPr>
                        <a:t>народу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…</a:t>
                      </a:r>
                      <a:r>
                        <a:rPr dirty="0" sz="1100" spc="-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самого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українського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народу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………………...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r" marR="32384">
                        <a:lnSpc>
                          <a:spcPts val="1300"/>
                        </a:lnSpc>
                        <a:spcBef>
                          <a:spcPts val="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205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/>
                </a:tc>
              </a:tr>
              <a:tr h="325120">
                <a:tc>
                  <a:txBody>
                    <a:bodyPr/>
                    <a:lstStyle/>
                    <a:p>
                      <a:pPr marL="31750" marR="104775">
                        <a:lnSpc>
                          <a:spcPts val="126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Каліщук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Оксана</a:t>
                      </a:r>
                      <a:r>
                        <a:rPr dirty="0" sz="11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Україно-польські історичні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суперечки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у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нових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геополітичних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 реаліях</a:t>
                      </a:r>
                      <a:r>
                        <a:rPr dirty="0" sz="11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r" marR="32384">
                        <a:lnSpc>
                          <a:spcPct val="10000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207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/>
                </a:tc>
              </a:tr>
              <a:tr h="316865">
                <a:tc>
                  <a:txBody>
                    <a:bodyPr/>
                    <a:lstStyle/>
                    <a:p>
                      <a:pPr marL="31750">
                        <a:lnSpc>
                          <a:spcPts val="116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Карпо</a:t>
                      </a:r>
                      <a:r>
                        <a:rPr dirty="0" sz="1100" spc="-5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Василь</a:t>
                      </a:r>
                      <a:r>
                        <a:rPr dirty="0" sz="11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Українсько-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румунські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відносини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235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умовах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російської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військової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агресії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 marR="32384">
                        <a:lnSpc>
                          <a:spcPts val="1305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211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985"/>
                </a:tc>
              </a:tr>
              <a:tr h="320040">
                <a:tc>
                  <a:txBody>
                    <a:bodyPr/>
                    <a:lstStyle/>
                    <a:p>
                      <a:pPr marL="31750" marR="135255">
                        <a:lnSpc>
                          <a:spcPts val="1190"/>
                        </a:lnSpc>
                        <a:spcBef>
                          <a:spcPts val="40"/>
                        </a:spcBef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Нечаєва-Юрійчук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Наталія</a:t>
                      </a:r>
                      <a:r>
                        <a:rPr dirty="0" sz="1100" spc="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Інформаційна</a:t>
                      </a:r>
                      <a:r>
                        <a:rPr dirty="0" sz="11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політика</a:t>
                      </a:r>
                      <a:r>
                        <a:rPr dirty="0" sz="1100" spc="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ЄС: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досвід</a:t>
                      </a:r>
                      <a:r>
                        <a:rPr dirty="0" sz="1100" spc="-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протидії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російській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дезінформації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пропаганді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r" marR="32384">
                        <a:lnSpc>
                          <a:spcPts val="1295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214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445"/>
                </a:tc>
              </a:tr>
              <a:tr h="321310">
                <a:tc>
                  <a:txBody>
                    <a:bodyPr/>
                    <a:lstStyle/>
                    <a:p>
                      <a:pPr marL="31750">
                        <a:lnSpc>
                          <a:spcPts val="120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Парамонов</a:t>
                      </a:r>
                      <a:r>
                        <a:rPr dirty="0" sz="1100" spc="-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Денис</a:t>
                      </a: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Арабо-ізраїльський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конфлікт,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235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як</a:t>
                      </a:r>
                      <a:r>
                        <a:rPr dirty="0" sz="110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досвід</a:t>
                      </a:r>
                      <a:r>
                        <a:rPr dirty="0" sz="11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російсько-українському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протистоянні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r" marR="32384">
                        <a:lnSpc>
                          <a:spcPts val="1295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215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/>
                </a:tc>
              </a:tr>
              <a:tr h="321945">
                <a:tc>
                  <a:txBody>
                    <a:bodyPr/>
                    <a:lstStyle/>
                    <a:p>
                      <a:pPr marL="31750" marR="123825">
                        <a:lnSpc>
                          <a:spcPts val="1200"/>
                        </a:lnSpc>
                        <a:spcBef>
                          <a:spcPts val="35"/>
                        </a:spcBef>
                      </a:pPr>
                      <a:r>
                        <a:rPr dirty="0" sz="1100" spc="-10" b="1">
                          <a:latin typeface="Times New Roman"/>
                          <a:cs typeface="Times New Roman"/>
                        </a:rPr>
                        <a:t>Стрільчук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Людмила</a:t>
                      </a:r>
                      <a:r>
                        <a:rPr dirty="0" sz="1100" spc="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Гібридність російської</a:t>
                      </a:r>
                      <a:r>
                        <a:rPr dirty="0" sz="11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агресії</a:t>
                      </a:r>
                      <a:r>
                        <a:rPr dirty="0" sz="1100" spc="5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щодо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України</a:t>
                      </a:r>
                      <a:r>
                        <a:rPr dirty="0" sz="1100" spc="-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(на</a:t>
                      </a:r>
                      <a:r>
                        <a:rPr dirty="0" sz="11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прикладі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сучасної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інформаційної</a:t>
                      </a:r>
                      <a:r>
                        <a:rPr dirty="0" sz="11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війни)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4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r" marR="32384">
                        <a:lnSpc>
                          <a:spcPts val="1310"/>
                        </a:lnSpc>
                        <a:spcBef>
                          <a:spcPts val="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218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/>
                </a:tc>
              </a:tr>
              <a:tr h="326390">
                <a:tc>
                  <a:txBody>
                    <a:bodyPr/>
                    <a:lstStyle/>
                    <a:p>
                      <a:pPr marL="31750" marR="106045">
                        <a:lnSpc>
                          <a:spcPts val="126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Зиґула</a:t>
                      </a:r>
                      <a:r>
                        <a:rPr dirty="0" sz="1100" spc="-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Аліція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Роль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України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новій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архітектурі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безпеки</a:t>
                      </a:r>
                      <a:r>
                        <a:rPr dirty="0" sz="1100" spc="5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1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регіоні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r" marR="32384">
                        <a:lnSpc>
                          <a:spcPct val="100000"/>
                        </a:lnSpc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221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/>
                </a:tc>
              </a:tr>
              <a:tr h="475615">
                <a:tc>
                  <a:txBody>
                    <a:bodyPr/>
                    <a:lstStyle/>
                    <a:p>
                      <a:pPr marL="31750" marR="187325">
                        <a:lnSpc>
                          <a:spcPct val="92400"/>
                        </a:lnSpc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Зуляк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Іван,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Кулик</a:t>
                      </a:r>
                      <a:r>
                        <a:rPr dirty="0" sz="1100" spc="-2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Соломія</a:t>
                      </a:r>
                      <a:r>
                        <a:rPr dirty="0" sz="11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Функціонування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Центральної</a:t>
                      </a:r>
                      <a:r>
                        <a:rPr dirty="0" sz="1100" spc="12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школи</a:t>
                      </a:r>
                      <a:r>
                        <a:rPr dirty="0" sz="1100" spc="125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митної</a:t>
                      </a:r>
                      <a:r>
                        <a:rPr dirty="0" sz="1100" spc="12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варти</a:t>
                      </a:r>
                      <a:r>
                        <a:rPr dirty="0" sz="1100" spc="12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100" spc="125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Ґурі</a:t>
                      </a:r>
                      <a:r>
                        <a:rPr dirty="0" sz="1100" spc="125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Кальварії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(1925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р.) 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……………………………………………………..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r" marR="32384">
                        <a:lnSpc>
                          <a:spcPts val="1305"/>
                        </a:lnSpc>
                        <a:spcBef>
                          <a:spcPts val="960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223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643255">
                <a:tc>
                  <a:txBody>
                    <a:bodyPr/>
                    <a:lstStyle/>
                    <a:p>
                      <a:pPr marL="31750" marR="89535">
                        <a:lnSpc>
                          <a:spcPts val="1260"/>
                        </a:lnSpc>
                        <a:spcBef>
                          <a:spcPts val="30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Бестанчук</a:t>
                      </a:r>
                      <a:r>
                        <a:rPr dirty="0" sz="1100" spc="-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b="1">
                          <a:latin typeface="Times New Roman"/>
                          <a:cs typeface="Times New Roman"/>
                        </a:rPr>
                        <a:t>Яна</a:t>
                      </a:r>
                      <a:r>
                        <a:rPr dirty="0" sz="1100" spc="-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Формування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репресивних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методів</a:t>
                      </a:r>
                      <a:r>
                        <a:rPr dirty="0" sz="11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впливу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місцеве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населення</a:t>
                      </a:r>
                      <a:r>
                        <a:rPr dirty="0" sz="11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території</a:t>
                      </a: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повоєнної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чернівецької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210"/>
                        </a:lnSpc>
                      </a:pPr>
                      <a:r>
                        <a:rPr dirty="0" sz="1100">
                          <a:latin typeface="Times New Roman"/>
                          <a:cs typeface="Times New Roman"/>
                        </a:rPr>
                        <a:t>області</a:t>
                      </a:r>
                      <a:r>
                        <a:rPr dirty="0" sz="11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1944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1945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рр.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210"/>
                        </a:lnSpc>
                      </a:pP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…………………………………………………………………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r" marR="24130">
                        <a:lnSpc>
                          <a:spcPts val="1275"/>
                        </a:lnSpc>
                        <a:spcBef>
                          <a:spcPts val="935"/>
                        </a:spcBef>
                      </a:pPr>
                      <a:r>
                        <a:rPr dirty="0" sz="1100" spc="-25">
                          <a:latin typeface="Times New Roman"/>
                          <a:cs typeface="Times New Roman"/>
                        </a:rPr>
                        <a:t>225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2023-11-22T18:23:58Z</dcterms:created>
  <dcterms:modified xsi:type="dcterms:W3CDTF">2023-11-22T18:23:58Z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2023-11-22T00:00:00Z</vt:filetime>
  </property>
  <property fmtid="{D5CDD505-2E9C-101B-9397-08002B2CF9AE}" pid="3" name="Producer">
    <vt:lpwstr>iLovePDF</vt:lpwstr>
  </property>
</Properties>
</file>